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073150" cy="5291455"/>
          </a:xfrm>
          <a:custGeom>
            <a:avLst/>
            <a:gdLst/>
            <a:ahLst/>
            <a:cxnLst/>
            <a:rect l="l" t="t" r="r" b="b"/>
            <a:pathLst>
              <a:path w="1073150" h="5291455">
                <a:moveTo>
                  <a:pt x="1072642" y="0"/>
                </a:moveTo>
                <a:lnTo>
                  <a:pt x="815594" y="0"/>
                </a:lnTo>
                <a:lnTo>
                  <a:pt x="0" y="4972050"/>
                </a:lnTo>
                <a:lnTo>
                  <a:pt x="0" y="5257800"/>
                </a:lnTo>
                <a:lnTo>
                  <a:pt x="199923" y="5291201"/>
                </a:lnTo>
                <a:lnTo>
                  <a:pt x="1072642" y="0"/>
                </a:lnTo>
                <a:close/>
              </a:path>
            </a:pathLst>
          </a:custGeom>
          <a:solidFill>
            <a:srgbClr val="2E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758825" cy="4624070"/>
          </a:xfrm>
          <a:custGeom>
            <a:avLst/>
            <a:gdLst/>
            <a:ahLst/>
            <a:cxnLst/>
            <a:rect l="l" t="t" r="r" b="b"/>
            <a:pathLst>
              <a:path w="758825" h="4624070">
                <a:moveTo>
                  <a:pt x="758444" y="0"/>
                </a:moveTo>
                <a:lnTo>
                  <a:pt x="504570" y="0"/>
                </a:lnTo>
                <a:lnTo>
                  <a:pt x="0" y="3076066"/>
                </a:lnTo>
                <a:lnTo>
                  <a:pt x="0" y="4623562"/>
                </a:lnTo>
                <a:lnTo>
                  <a:pt x="758444" y="0"/>
                </a:lnTo>
                <a:close/>
              </a:path>
            </a:pathLst>
          </a:custGeom>
          <a:solidFill>
            <a:srgbClr val="57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5663184"/>
            <a:ext cx="905510" cy="1195070"/>
          </a:xfrm>
          <a:custGeom>
            <a:avLst/>
            <a:gdLst/>
            <a:ahLst/>
            <a:cxnLst/>
            <a:rect l="l" t="t" r="r" b="b"/>
            <a:pathLst>
              <a:path w="905510" h="1195070">
                <a:moveTo>
                  <a:pt x="0" y="0"/>
                </a:moveTo>
                <a:lnTo>
                  <a:pt x="0" y="19037"/>
                </a:lnTo>
                <a:lnTo>
                  <a:pt x="852690" y="1194560"/>
                </a:lnTo>
                <a:lnTo>
                  <a:pt x="905002" y="1194560"/>
                </a:lnTo>
                <a:lnTo>
                  <a:pt x="0" y="0"/>
                </a:lnTo>
                <a:close/>
              </a:path>
            </a:pathLst>
          </a:custGeom>
          <a:solidFill>
            <a:srgbClr val="242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5297423"/>
            <a:ext cx="1487170" cy="1560830"/>
          </a:xfrm>
          <a:custGeom>
            <a:avLst/>
            <a:gdLst/>
            <a:ahLst/>
            <a:cxnLst/>
            <a:rect l="l" t="t" r="r" b="b"/>
            <a:pathLst>
              <a:path w="1487170" h="1560829">
                <a:moveTo>
                  <a:pt x="0" y="0"/>
                </a:moveTo>
                <a:lnTo>
                  <a:pt x="0" y="4698"/>
                </a:lnTo>
                <a:lnTo>
                  <a:pt x="1429893" y="1560321"/>
                </a:lnTo>
                <a:lnTo>
                  <a:pt x="1487043" y="1560321"/>
                </a:lnTo>
                <a:lnTo>
                  <a:pt x="0" y="0"/>
                </a:lnTo>
                <a:close/>
              </a:path>
            </a:pathLst>
          </a:custGeom>
          <a:solidFill>
            <a:srgbClr val="0C5A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5257800"/>
            <a:ext cx="2130425" cy="1600200"/>
          </a:xfrm>
          <a:custGeom>
            <a:avLst/>
            <a:gdLst/>
            <a:ahLst/>
            <a:cxnLst/>
            <a:rect l="l" t="t" r="r" b="b"/>
            <a:pathLst>
              <a:path w="2130425" h="1600200">
                <a:moveTo>
                  <a:pt x="0" y="0"/>
                </a:moveTo>
                <a:lnTo>
                  <a:pt x="0" y="38100"/>
                </a:lnTo>
                <a:lnTo>
                  <a:pt x="1486027" y="1600198"/>
                </a:lnTo>
                <a:lnTo>
                  <a:pt x="2130044" y="1600198"/>
                </a:lnTo>
                <a:lnTo>
                  <a:pt x="199834" y="33274"/>
                </a:lnTo>
                <a:lnTo>
                  <a:pt x="0" y="0"/>
                </a:lnTo>
                <a:close/>
              </a:path>
            </a:pathLst>
          </a:custGeom>
          <a:solidFill>
            <a:srgbClr val="1285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5358384"/>
            <a:ext cx="1377950" cy="1499870"/>
          </a:xfrm>
          <a:custGeom>
            <a:avLst/>
            <a:gdLst/>
            <a:ahLst/>
            <a:cxnLst/>
            <a:rect l="l" t="t" r="r" b="b"/>
            <a:pathLst>
              <a:path w="1377950" h="1499870">
                <a:moveTo>
                  <a:pt x="0" y="0"/>
                </a:moveTo>
                <a:lnTo>
                  <a:pt x="0" y="304634"/>
                </a:lnTo>
                <a:lnTo>
                  <a:pt x="906132" y="1499360"/>
                </a:lnTo>
                <a:lnTo>
                  <a:pt x="1377442" y="149936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6764" y="145796"/>
            <a:ext cx="7950327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24527" y="3167329"/>
            <a:ext cx="3861434" cy="2350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4215" y="0"/>
            <a:ext cx="3776345" cy="6858000"/>
            <a:chOff x="204215" y="0"/>
            <a:chExt cx="3776345" cy="6858000"/>
          </a:xfrm>
        </p:grpSpPr>
        <p:sp>
          <p:nvSpPr>
            <p:cNvPr id="4" name="object 4"/>
            <p:cNvSpPr/>
            <p:nvPr/>
          </p:nvSpPr>
          <p:spPr>
            <a:xfrm>
              <a:off x="640079" y="0"/>
              <a:ext cx="1365250" cy="3971290"/>
            </a:xfrm>
            <a:custGeom>
              <a:avLst/>
              <a:gdLst/>
              <a:ahLst/>
              <a:cxnLst/>
              <a:rect l="l" t="t" r="r" b="b"/>
              <a:pathLst>
                <a:path w="1365250" h="3971290">
                  <a:moveTo>
                    <a:pt x="1365122" y="0"/>
                  </a:moveTo>
                  <a:lnTo>
                    <a:pt x="984123" y="0"/>
                  </a:lnTo>
                  <a:lnTo>
                    <a:pt x="0" y="3880739"/>
                  </a:lnTo>
                  <a:lnTo>
                    <a:pt x="361911" y="3971163"/>
                  </a:lnTo>
                  <a:lnTo>
                    <a:pt x="1365122" y="0"/>
                  </a:lnTo>
                  <a:close/>
                </a:path>
              </a:pathLst>
            </a:custGeom>
            <a:solidFill>
              <a:srgbClr val="2EA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4215" y="0"/>
              <a:ext cx="1334770" cy="3862070"/>
            </a:xfrm>
            <a:custGeom>
              <a:avLst/>
              <a:gdLst/>
              <a:ahLst/>
              <a:cxnLst/>
              <a:rect l="l" t="t" r="r" b="b"/>
              <a:pathLst>
                <a:path w="1334770" h="3862070">
                  <a:moveTo>
                    <a:pt x="1334643" y="0"/>
                  </a:moveTo>
                  <a:lnTo>
                    <a:pt x="954214" y="0"/>
                  </a:lnTo>
                  <a:lnTo>
                    <a:pt x="0" y="3771138"/>
                  </a:lnTo>
                  <a:lnTo>
                    <a:pt x="361403" y="3861562"/>
                  </a:lnTo>
                  <a:lnTo>
                    <a:pt x="1334643" y="0"/>
                  </a:lnTo>
                  <a:close/>
                </a:path>
              </a:pathLst>
            </a:custGeom>
            <a:solidFill>
              <a:srgbClr val="5757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263" y="3776471"/>
              <a:ext cx="1938655" cy="3081655"/>
            </a:xfrm>
            <a:custGeom>
              <a:avLst/>
              <a:gdLst/>
              <a:ahLst/>
              <a:cxnLst/>
              <a:rect l="l" t="t" r="r" b="b"/>
              <a:pathLst>
                <a:path w="1938655" h="3081654">
                  <a:moveTo>
                    <a:pt x="0" y="0"/>
                  </a:moveTo>
                  <a:lnTo>
                    <a:pt x="1852549" y="3081401"/>
                  </a:lnTo>
                  <a:lnTo>
                    <a:pt x="1938401" y="3081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24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6175" y="3886200"/>
              <a:ext cx="2374265" cy="2971800"/>
            </a:xfrm>
            <a:custGeom>
              <a:avLst/>
              <a:gdLst/>
              <a:ahLst/>
              <a:cxnLst/>
              <a:rect l="l" t="t" r="r" b="b"/>
              <a:pathLst>
                <a:path w="2374265" h="2971800">
                  <a:moveTo>
                    <a:pt x="0" y="0"/>
                  </a:moveTo>
                  <a:lnTo>
                    <a:pt x="2289683" y="2971798"/>
                  </a:lnTo>
                  <a:lnTo>
                    <a:pt x="2373884" y="29717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5A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0079" y="3880103"/>
              <a:ext cx="3340735" cy="2978150"/>
            </a:xfrm>
            <a:custGeom>
              <a:avLst/>
              <a:gdLst/>
              <a:ahLst/>
              <a:cxnLst/>
              <a:rect l="l" t="t" r="r" b="b"/>
              <a:pathLst>
                <a:path w="3340735" h="2978150">
                  <a:moveTo>
                    <a:pt x="0" y="0"/>
                  </a:moveTo>
                  <a:lnTo>
                    <a:pt x="4762" y="4826"/>
                  </a:lnTo>
                  <a:lnTo>
                    <a:pt x="2378329" y="2977641"/>
                  </a:lnTo>
                  <a:lnTo>
                    <a:pt x="3340481" y="2977641"/>
                  </a:lnTo>
                  <a:lnTo>
                    <a:pt x="361988" y="905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85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4203" y="3773423"/>
              <a:ext cx="2660650" cy="3084830"/>
            </a:xfrm>
            <a:custGeom>
              <a:avLst/>
              <a:gdLst/>
              <a:ahLst/>
              <a:cxnLst/>
              <a:rect l="l" t="t" r="r" b="b"/>
              <a:pathLst>
                <a:path w="2660650" h="3084829">
                  <a:moveTo>
                    <a:pt x="2660535" y="3084322"/>
                  </a:moveTo>
                  <a:lnTo>
                    <a:pt x="414248" y="169316"/>
                  </a:lnTo>
                  <a:lnTo>
                    <a:pt x="370205" y="106934"/>
                  </a:lnTo>
                  <a:lnTo>
                    <a:pt x="371475" y="109474"/>
                  </a:lnTo>
                  <a:lnTo>
                    <a:pt x="413512" y="168363"/>
                  </a:lnTo>
                  <a:lnTo>
                    <a:pt x="357187" y="95250"/>
                  </a:lnTo>
                  <a:lnTo>
                    <a:pt x="361950" y="95250"/>
                  </a:lnTo>
                  <a:lnTo>
                    <a:pt x="370205" y="106934"/>
                  </a:lnTo>
                  <a:lnTo>
                    <a:pt x="364363" y="95250"/>
                  </a:lnTo>
                  <a:lnTo>
                    <a:pt x="361950" y="90424"/>
                  </a:lnTo>
                  <a:lnTo>
                    <a:pt x="352425" y="85725"/>
                  </a:lnTo>
                  <a:lnTo>
                    <a:pt x="0" y="0"/>
                  </a:lnTo>
                  <a:lnTo>
                    <a:pt x="4775" y="4699"/>
                  </a:lnTo>
                  <a:lnTo>
                    <a:pt x="1941461" y="3084322"/>
                  </a:lnTo>
                  <a:lnTo>
                    <a:pt x="2660535" y="308432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4203" y="3773423"/>
              <a:ext cx="417830" cy="173990"/>
            </a:xfrm>
            <a:custGeom>
              <a:avLst/>
              <a:gdLst/>
              <a:ahLst/>
              <a:cxnLst/>
              <a:rect l="l" t="t" r="r" b="b"/>
              <a:pathLst>
                <a:path w="417830" h="173989">
                  <a:moveTo>
                    <a:pt x="359473" y="88265"/>
                  </a:moveTo>
                  <a:lnTo>
                    <a:pt x="350012" y="83566"/>
                  </a:lnTo>
                  <a:lnTo>
                    <a:pt x="0" y="0"/>
                  </a:lnTo>
                  <a:lnTo>
                    <a:pt x="359473" y="88265"/>
                  </a:lnTo>
                  <a:close/>
                </a:path>
                <a:path w="417830" h="173989">
                  <a:moveTo>
                    <a:pt x="417347" y="173482"/>
                  </a:moveTo>
                  <a:lnTo>
                    <a:pt x="361111" y="94361"/>
                  </a:lnTo>
                  <a:lnTo>
                    <a:pt x="356425" y="94361"/>
                  </a:lnTo>
                  <a:lnTo>
                    <a:pt x="417347" y="173482"/>
                  </a:lnTo>
                  <a:close/>
                </a:path>
              </a:pathLst>
            </a:custGeom>
            <a:solidFill>
              <a:srgbClr val="29A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93060" y="378967"/>
            <a:ext cx="55143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3530" marR="1562100" indent="313690">
              <a:lnSpc>
                <a:spcPct val="100000"/>
              </a:lnSpc>
              <a:spcBef>
                <a:spcPts val="100"/>
              </a:spcBef>
            </a:pPr>
            <a:r>
              <a:rPr sz="2400" b="1" i="1" spc="-110" dirty="0">
                <a:solidFill>
                  <a:srgbClr val="1285C3"/>
                </a:solidFill>
                <a:latin typeface="Corbel"/>
                <a:cs typeface="Corbel"/>
              </a:rPr>
              <a:t>Город</a:t>
            </a:r>
            <a:r>
              <a:rPr sz="2400" b="1" i="1" spc="-10" dirty="0">
                <a:solidFill>
                  <a:srgbClr val="1285C3"/>
                </a:solidFill>
                <a:latin typeface="Corbel"/>
                <a:cs typeface="Corbel"/>
              </a:rPr>
              <a:t> Казань </a:t>
            </a:r>
            <a:r>
              <a:rPr sz="2400" b="1" i="1" dirty="0">
                <a:solidFill>
                  <a:srgbClr val="1285C3"/>
                </a:solidFill>
                <a:latin typeface="Corbel"/>
                <a:cs typeface="Corbel"/>
              </a:rPr>
              <a:t>Советский</a:t>
            </a:r>
            <a:r>
              <a:rPr sz="2400" b="1" i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i="1" spc="-20" dirty="0">
                <a:solidFill>
                  <a:srgbClr val="1285C3"/>
                </a:solidFill>
                <a:latin typeface="Corbel"/>
                <a:cs typeface="Corbel"/>
              </a:rPr>
              <a:t>район</a:t>
            </a:r>
            <a:endParaRPr sz="24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1285C3"/>
                </a:solidFill>
                <a:latin typeface="Corbel"/>
                <a:cs typeface="Corbel"/>
              </a:rPr>
              <a:t>МБОУ</a:t>
            </a:r>
            <a:r>
              <a:rPr sz="2400" b="1" i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i="1" spc="-10" dirty="0">
                <a:solidFill>
                  <a:srgbClr val="1285C3"/>
                </a:solidFill>
                <a:latin typeface="Corbel"/>
                <a:cs typeface="Corbel"/>
              </a:rPr>
              <a:t>«Многопрофильная</a:t>
            </a:r>
            <a:r>
              <a:rPr sz="2400" b="1" i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i="1" spc="-20" dirty="0">
                <a:solidFill>
                  <a:srgbClr val="1285C3"/>
                </a:solidFill>
                <a:latin typeface="Corbel"/>
                <a:cs typeface="Corbel"/>
              </a:rPr>
              <a:t>школа</a:t>
            </a:r>
            <a:r>
              <a:rPr sz="2400" b="1" i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i="1" spc="-10" dirty="0">
                <a:solidFill>
                  <a:srgbClr val="1285C3"/>
                </a:solidFill>
                <a:latin typeface="Corbel"/>
                <a:cs typeface="Corbel"/>
              </a:rPr>
              <a:t>№181»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86788" y="2225751"/>
            <a:ext cx="6845934" cy="319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9480" algn="ctr">
              <a:lnSpc>
                <a:spcPct val="100000"/>
              </a:lnSpc>
              <a:spcBef>
                <a:spcPts val="100"/>
              </a:spcBef>
            </a:pPr>
            <a:r>
              <a:rPr sz="6600" b="1" i="1" spc="-10" dirty="0">
                <a:solidFill>
                  <a:srgbClr val="FF0000"/>
                </a:solidFill>
                <a:latin typeface="Corbel"/>
                <a:cs typeface="Corbel"/>
              </a:rPr>
              <a:t>«СОЗВЕЗДИЕ»</a:t>
            </a:r>
            <a:endParaRPr sz="6600">
              <a:latin typeface="Corbel"/>
              <a:cs typeface="Corbel"/>
            </a:endParaRPr>
          </a:p>
          <a:p>
            <a:pPr marL="3105150">
              <a:lnSpc>
                <a:spcPct val="100000"/>
              </a:lnSpc>
              <a:spcBef>
                <a:spcPts val="4790"/>
              </a:spcBef>
            </a:pPr>
            <a:r>
              <a:rPr sz="3600" b="1" i="1" spc="-50" dirty="0">
                <a:latin typeface="Corbel"/>
                <a:cs typeface="Corbel"/>
              </a:rPr>
              <a:t>Школа</a:t>
            </a:r>
            <a:r>
              <a:rPr sz="3600" b="1" i="1" spc="-105" dirty="0">
                <a:latin typeface="Corbel"/>
                <a:cs typeface="Corbel"/>
              </a:rPr>
              <a:t> </a:t>
            </a:r>
            <a:r>
              <a:rPr sz="3600" b="1" i="1" spc="-10" dirty="0">
                <a:latin typeface="Corbel"/>
                <a:cs typeface="Corbel"/>
              </a:rPr>
              <a:t>развития</a:t>
            </a:r>
            <a:endParaRPr sz="36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4110"/>
              </a:spcBef>
            </a:pPr>
            <a:r>
              <a:rPr sz="3200" b="1" i="1" dirty="0">
                <a:latin typeface="Corbel"/>
                <a:cs typeface="Corbel"/>
              </a:rPr>
              <a:t>«Здесь</a:t>
            </a:r>
            <a:r>
              <a:rPr sz="3200" b="1" i="1" spc="-110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зажигаются</a:t>
            </a:r>
            <a:r>
              <a:rPr sz="3200" b="1" i="1" spc="-55" dirty="0">
                <a:latin typeface="Corbel"/>
                <a:cs typeface="Corbel"/>
              </a:rPr>
              <a:t> </a:t>
            </a:r>
            <a:r>
              <a:rPr sz="3200" b="1" i="1" dirty="0">
                <a:latin typeface="Corbel"/>
                <a:cs typeface="Corbel"/>
              </a:rPr>
              <a:t>юные</a:t>
            </a:r>
            <a:r>
              <a:rPr sz="3200" b="1" i="1" spc="-100" dirty="0">
                <a:latin typeface="Corbel"/>
                <a:cs typeface="Corbel"/>
              </a:rPr>
              <a:t> </a:t>
            </a:r>
            <a:r>
              <a:rPr sz="3200" b="1" i="1" spc="-10" dirty="0">
                <a:latin typeface="Corbel"/>
                <a:cs typeface="Corbel"/>
              </a:rPr>
              <a:t>звездочки»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6417" rIns="0" bIns="0" rtlCol="0">
            <a:spAutoFit/>
          </a:bodyPr>
          <a:lstStyle/>
          <a:p>
            <a:pPr marL="1515745">
              <a:lnSpc>
                <a:spcPct val="100000"/>
              </a:lnSpc>
              <a:spcBef>
                <a:spcPts val="100"/>
              </a:spcBef>
            </a:pPr>
            <a:r>
              <a:rPr sz="6000" b="0" dirty="0">
                <a:latin typeface="Corbel"/>
                <a:cs typeface="Corbel"/>
              </a:rPr>
              <a:t>Я</a:t>
            </a:r>
            <a:r>
              <a:rPr sz="6000" b="0" spc="-75" dirty="0">
                <a:latin typeface="Corbel"/>
                <a:cs typeface="Corbel"/>
              </a:rPr>
              <a:t> </a:t>
            </a:r>
            <a:r>
              <a:rPr sz="6000" b="0" dirty="0">
                <a:latin typeface="Corbel"/>
                <a:cs typeface="Corbel"/>
              </a:rPr>
              <a:t>познаю</a:t>
            </a:r>
            <a:r>
              <a:rPr sz="6000" b="0" spc="-55" dirty="0">
                <a:latin typeface="Corbel"/>
                <a:cs typeface="Corbel"/>
              </a:rPr>
              <a:t> </a:t>
            </a:r>
            <a:r>
              <a:rPr sz="6000" b="0" spc="-25" dirty="0">
                <a:latin typeface="Corbel"/>
                <a:cs typeface="Corbel"/>
              </a:rPr>
              <a:t>мир</a:t>
            </a:r>
            <a:endParaRPr sz="6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7535" y="4767148"/>
            <a:ext cx="841121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b="1" spc="-35" dirty="0">
                <a:solidFill>
                  <a:srgbClr val="1285C3"/>
                </a:solidFill>
                <a:latin typeface="Corbel"/>
                <a:cs typeface="Corbel"/>
              </a:rPr>
              <a:t>Цель</a:t>
            </a:r>
            <a:r>
              <a:rPr sz="3200" b="1" spc="-1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spc="-1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знакомство</a:t>
            </a:r>
            <a:r>
              <a:rPr sz="3200" b="1" spc="-7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с</a:t>
            </a:r>
            <a:r>
              <a:rPr sz="3200" b="1" spc="-10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25" dirty="0">
                <a:solidFill>
                  <a:srgbClr val="1285C3"/>
                </a:solidFill>
                <a:latin typeface="Corbel"/>
                <a:cs typeface="Corbel"/>
              </a:rPr>
              <a:t>целостной</a:t>
            </a:r>
            <a:r>
              <a:rPr sz="3200" b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картиной</a:t>
            </a:r>
            <a:r>
              <a:rPr sz="3200" b="1" spc="-3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20" dirty="0">
                <a:solidFill>
                  <a:srgbClr val="1285C3"/>
                </a:solidFill>
                <a:latin typeface="Corbel"/>
                <a:cs typeface="Corbel"/>
              </a:rPr>
              <a:t>мира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в</a:t>
            </a:r>
            <a:r>
              <a:rPr sz="3200" b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30" dirty="0">
                <a:solidFill>
                  <a:srgbClr val="1285C3"/>
                </a:solidFill>
                <a:latin typeface="Corbel"/>
                <a:cs typeface="Corbel"/>
              </a:rPr>
              <a:t>процессе</a:t>
            </a:r>
            <a:r>
              <a:rPr sz="3200" b="1" spc="-9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решения</a:t>
            </a:r>
            <a:r>
              <a:rPr sz="3200" b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задач</a:t>
            </a:r>
            <a:r>
              <a:rPr sz="32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по</a:t>
            </a:r>
            <a:r>
              <a:rPr sz="3200" b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осмыслению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своего</a:t>
            </a:r>
            <a:r>
              <a:rPr sz="3200" b="1" spc="-1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опыта.</a:t>
            </a:r>
            <a:endParaRPr sz="32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6023" y="1530096"/>
            <a:ext cx="4870704" cy="32400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95576" y="1101674"/>
            <a:ext cx="5271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Планируемые</a:t>
            </a:r>
            <a:r>
              <a:rPr sz="3600" spc="-170" dirty="0"/>
              <a:t> </a:t>
            </a:r>
            <a:r>
              <a:rPr sz="3600" spc="-25" dirty="0"/>
              <a:t>результаты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78509" y="1779219"/>
            <a:ext cx="7315834" cy="373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У</a:t>
            </a:r>
            <a:r>
              <a:rPr sz="2400" b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20" dirty="0">
                <a:solidFill>
                  <a:srgbClr val="1285C3"/>
                </a:solidFill>
                <a:latin typeface="Corbel"/>
                <a:cs typeface="Corbel"/>
              </a:rPr>
              <a:t>выпускников </a:t>
            </a:r>
            <a:r>
              <a:rPr sz="2400" b="1" spc="-35" dirty="0">
                <a:solidFill>
                  <a:srgbClr val="1285C3"/>
                </a:solidFill>
                <a:latin typeface="Corbel"/>
                <a:cs typeface="Corbel"/>
              </a:rPr>
              <a:t>школы</a:t>
            </a:r>
            <a:r>
              <a:rPr sz="24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развития</a:t>
            </a:r>
            <a:r>
              <a:rPr sz="2400" b="1" spc="-5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20" dirty="0">
                <a:solidFill>
                  <a:srgbClr val="1285C3"/>
                </a:solidFill>
                <a:latin typeface="Corbel"/>
                <a:cs typeface="Corbel"/>
              </a:rPr>
              <a:t>«Созвездие»</a:t>
            </a:r>
            <a:r>
              <a:rPr sz="2400" b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будут</a:t>
            </a:r>
            <a:endParaRPr sz="2400">
              <a:latin typeface="Corbel"/>
              <a:cs typeface="Corbel"/>
            </a:endParaRPr>
          </a:p>
          <a:p>
            <a:pPr marL="128270">
              <a:lnSpc>
                <a:spcPts val="2780"/>
              </a:lnSpc>
              <a:spcBef>
                <a:spcPts val="5"/>
              </a:spcBef>
            </a:pP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сформированы</a:t>
            </a:r>
            <a:r>
              <a:rPr sz="2400" b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25" dirty="0">
                <a:solidFill>
                  <a:srgbClr val="1285C3"/>
                </a:solidFill>
                <a:latin typeface="Corbel"/>
                <a:cs typeface="Corbel"/>
              </a:rPr>
              <a:t>следующие</a:t>
            </a:r>
            <a:r>
              <a:rPr sz="2400" b="1" spc="-10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качества:</a:t>
            </a:r>
            <a:endParaRPr sz="2400">
              <a:latin typeface="Corbel"/>
              <a:cs typeface="Corbel"/>
            </a:endParaRPr>
          </a:p>
          <a:p>
            <a:pPr marL="299085" indent="-286385">
              <a:lnSpc>
                <a:spcPts val="4040"/>
              </a:lnSpc>
              <a:buSzPct val="143750"/>
              <a:buFont typeface="Corbel"/>
              <a:buChar char="-"/>
              <a:tabLst>
                <a:tab pos="299085" algn="l"/>
              </a:tabLst>
            </a:pPr>
            <a:r>
              <a:rPr sz="2400" b="1" spc="-30" dirty="0">
                <a:solidFill>
                  <a:srgbClr val="1285C3"/>
                </a:solidFill>
                <a:latin typeface="Corbel"/>
                <a:cs typeface="Corbel"/>
              </a:rPr>
              <a:t>положительное</a:t>
            </a:r>
            <a:r>
              <a:rPr sz="2400" b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отношение</a:t>
            </a:r>
            <a:r>
              <a:rPr sz="24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к</a:t>
            </a:r>
            <a:r>
              <a:rPr sz="2400" b="1" spc="-3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учебным</a:t>
            </a:r>
            <a:r>
              <a:rPr sz="2400" b="1" spc="-9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занятиям </a:t>
            </a:r>
            <a:r>
              <a:rPr sz="2400" b="1" spc="-50" dirty="0">
                <a:solidFill>
                  <a:srgbClr val="1285C3"/>
                </a:solidFill>
                <a:latin typeface="Corbel"/>
                <a:cs typeface="Corbel"/>
              </a:rPr>
              <a:t>в</a:t>
            </a:r>
            <a:endParaRPr sz="2400">
              <a:latin typeface="Corbel"/>
              <a:cs typeface="Corbel"/>
            </a:endParaRPr>
          </a:p>
          <a:p>
            <a:pPr marL="299085">
              <a:lnSpc>
                <a:spcPts val="2410"/>
              </a:lnSpc>
              <a:spcBef>
                <a:spcPts val="75"/>
              </a:spcBef>
            </a:pP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коллективе;</a:t>
            </a:r>
            <a:endParaRPr sz="2400">
              <a:latin typeface="Corbel"/>
              <a:cs typeface="Corbel"/>
            </a:endParaRPr>
          </a:p>
          <a:p>
            <a:pPr marL="299085" indent="-286385">
              <a:lnSpc>
                <a:spcPts val="3670"/>
              </a:lnSpc>
              <a:buSzPct val="143750"/>
              <a:buFont typeface="Corbel"/>
              <a:buChar char="-"/>
              <a:tabLst>
                <a:tab pos="299085" algn="l"/>
              </a:tabLst>
            </a:pP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предпосылки</a:t>
            </a:r>
            <a:r>
              <a:rPr sz="24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к</a:t>
            </a:r>
            <a:r>
              <a:rPr sz="2400" b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успешной</a:t>
            </a:r>
            <a:r>
              <a:rPr sz="2400" b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учебной</a:t>
            </a:r>
            <a:r>
              <a:rPr sz="2400" b="1" spc="-8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деятельности.</a:t>
            </a:r>
            <a:endParaRPr sz="2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780"/>
              </a:spcBef>
            </a:pPr>
            <a:endParaRPr sz="2400">
              <a:latin typeface="Corbel"/>
              <a:cs typeface="Corbel"/>
            </a:endParaRPr>
          </a:p>
          <a:p>
            <a:pPr marL="128270" marR="5080">
              <a:lnSpc>
                <a:spcPct val="100000"/>
              </a:lnSpc>
            </a:pP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Выпускник</a:t>
            </a:r>
            <a:r>
              <a:rPr sz="24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40" dirty="0">
                <a:solidFill>
                  <a:srgbClr val="1285C3"/>
                </a:solidFill>
                <a:latin typeface="Corbel"/>
                <a:cs typeface="Corbel"/>
              </a:rPr>
              <a:t>школы</a:t>
            </a:r>
            <a:r>
              <a:rPr sz="24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развития</a:t>
            </a:r>
            <a:r>
              <a:rPr sz="2400" b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25" dirty="0">
                <a:solidFill>
                  <a:srgbClr val="1285C3"/>
                </a:solidFill>
                <a:latin typeface="Corbel"/>
                <a:cs typeface="Corbel"/>
              </a:rPr>
              <a:t>«Созвездие»</a:t>
            </a:r>
            <a:r>
              <a:rPr sz="24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получит </a:t>
            </a:r>
            <a:r>
              <a:rPr sz="2400" b="1" spc="-20" dirty="0">
                <a:solidFill>
                  <a:srgbClr val="1285C3"/>
                </a:solidFill>
                <a:latin typeface="Corbel"/>
                <a:cs typeface="Corbel"/>
              </a:rPr>
              <a:t>возможность</a:t>
            </a:r>
            <a:r>
              <a:rPr sz="24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раскрыть</a:t>
            </a:r>
            <a:r>
              <a:rPr sz="2400" b="1" spc="-2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и</a:t>
            </a:r>
            <a:r>
              <a:rPr sz="24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повысить</a:t>
            </a:r>
            <a:r>
              <a:rPr sz="2400" b="1" spc="3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индивидуальный </a:t>
            </a:r>
            <a:r>
              <a:rPr sz="2400" b="1" dirty="0">
                <a:solidFill>
                  <a:srgbClr val="1285C3"/>
                </a:solidFill>
                <a:latin typeface="Corbel"/>
                <a:cs typeface="Corbel"/>
              </a:rPr>
              <a:t>внутренний</a:t>
            </a:r>
            <a:r>
              <a:rPr sz="2400" b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20" dirty="0">
                <a:solidFill>
                  <a:srgbClr val="1285C3"/>
                </a:solidFill>
                <a:latin typeface="Corbel"/>
                <a:cs typeface="Corbel"/>
              </a:rPr>
              <a:t>потенциал</a:t>
            </a:r>
            <a:r>
              <a:rPr sz="2400" b="1" spc="-5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1285C3"/>
                </a:solidFill>
                <a:latin typeface="Corbel"/>
                <a:cs typeface="Corbel"/>
              </a:rPr>
              <a:t>развития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1711" y="1066241"/>
            <a:ext cx="4613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Расписание</a:t>
            </a:r>
            <a:r>
              <a:rPr spc="-150" dirty="0"/>
              <a:t> </a:t>
            </a:r>
            <a:r>
              <a:rPr spc="-10" dirty="0"/>
              <a:t>занятий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43050" y="2260473"/>
            <a:ext cx="5045710" cy="247459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0">
              <a:lnSpc>
                <a:spcPct val="102499"/>
              </a:lnSpc>
              <a:spcBef>
                <a:spcPts val="5"/>
              </a:spcBef>
              <a:tabLst>
                <a:tab pos="1719580" algn="l"/>
              </a:tabLst>
            </a:pP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Вторник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	с</a:t>
            </a:r>
            <a:r>
              <a:rPr sz="3200" b="1" spc="2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20" dirty="0">
                <a:solidFill>
                  <a:srgbClr val="1285C3"/>
                </a:solidFill>
                <a:latin typeface="Corbel"/>
                <a:cs typeface="Corbel"/>
              </a:rPr>
              <a:t>17.00-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19.00 </a:t>
            </a:r>
            <a:r>
              <a:rPr sz="3200" b="1" spc="-25" dirty="0">
                <a:solidFill>
                  <a:srgbClr val="1285C3"/>
                </a:solidFill>
                <a:latin typeface="Corbel"/>
                <a:cs typeface="Corbel"/>
              </a:rPr>
              <a:t>четыре</a:t>
            </a:r>
            <a:r>
              <a:rPr sz="3200" b="1" spc="-1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занятия</a:t>
            </a:r>
            <a:r>
              <a:rPr sz="32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по</a:t>
            </a:r>
            <a:r>
              <a:rPr sz="32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60" dirty="0">
                <a:solidFill>
                  <a:srgbClr val="1285C3"/>
                </a:solidFill>
                <a:latin typeface="Corbel"/>
                <a:cs typeface="Corbel"/>
              </a:rPr>
              <a:t>25</a:t>
            </a:r>
            <a:r>
              <a:rPr sz="3200" b="1" spc="-10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минут</a:t>
            </a:r>
            <a:endParaRPr sz="32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  <a:spcBef>
                <a:spcPts val="3820"/>
              </a:spcBef>
            </a:pPr>
            <a:r>
              <a:rPr sz="3200" b="1" spc="-25" dirty="0">
                <a:solidFill>
                  <a:srgbClr val="1285C3"/>
                </a:solidFill>
                <a:latin typeface="Corbel"/>
                <a:cs typeface="Corbel"/>
              </a:rPr>
              <a:t>Четверг</a:t>
            </a:r>
            <a:r>
              <a:rPr sz="32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с</a:t>
            </a:r>
            <a:r>
              <a:rPr sz="3200" b="1" spc="-4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20" dirty="0">
                <a:solidFill>
                  <a:srgbClr val="1285C3"/>
                </a:solidFill>
                <a:latin typeface="Corbel"/>
                <a:cs typeface="Corbel"/>
              </a:rPr>
              <a:t>17.00-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19.00 </a:t>
            </a:r>
            <a:r>
              <a:rPr sz="3200" b="1" spc="-25" dirty="0">
                <a:solidFill>
                  <a:srgbClr val="1285C3"/>
                </a:solidFill>
                <a:latin typeface="Corbel"/>
                <a:cs typeface="Corbel"/>
              </a:rPr>
              <a:t>Четыре</a:t>
            </a:r>
            <a:r>
              <a:rPr sz="3200" b="1" spc="-114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занятия</a:t>
            </a:r>
            <a:r>
              <a:rPr sz="3200" b="1" spc="-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по</a:t>
            </a:r>
            <a:r>
              <a:rPr sz="3200" b="1" spc="-10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75" dirty="0">
                <a:solidFill>
                  <a:srgbClr val="1285C3"/>
                </a:solidFill>
                <a:latin typeface="Corbel"/>
                <a:cs typeface="Corbel"/>
              </a:rPr>
              <a:t>25</a:t>
            </a:r>
            <a:r>
              <a:rPr sz="3200" b="1" spc="-9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минут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8486" y="997153"/>
            <a:ext cx="49612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19480" marR="5080" indent="-906780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Наполняемость</a:t>
            </a:r>
            <a:r>
              <a:rPr spc="-114" dirty="0"/>
              <a:t> </a:t>
            </a:r>
            <a:r>
              <a:rPr spc="-10" dirty="0"/>
              <a:t>групп </a:t>
            </a:r>
            <a:r>
              <a:rPr spc="-20" dirty="0"/>
              <a:t>15-</a:t>
            </a:r>
            <a:r>
              <a:rPr dirty="0"/>
              <a:t>20</a:t>
            </a:r>
            <a:r>
              <a:rPr spc="-65" dirty="0"/>
              <a:t> </a:t>
            </a:r>
            <a:r>
              <a:rPr spc="-10" dirty="0"/>
              <a:t>человек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4560" y="2852927"/>
            <a:ext cx="5401055" cy="36454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086" y="273558"/>
            <a:ext cx="56241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0895" marR="5080" indent="-79883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Необходимые</a:t>
            </a:r>
            <a:r>
              <a:rPr spc="-140" dirty="0"/>
              <a:t> </a:t>
            </a:r>
            <a:r>
              <a:rPr spc="-10" dirty="0"/>
              <a:t>школьные принадлежности: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0461" y="1892959"/>
            <a:ext cx="7625715" cy="40817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700"/>
              </a:spcBef>
              <a:buClr>
                <a:srgbClr val="1285C3"/>
              </a:buClr>
              <a:buSzPct val="144642"/>
              <a:buFont typeface="Arial MT"/>
              <a:buChar char="•"/>
              <a:tabLst>
                <a:tab pos="298450" algn="l"/>
              </a:tabLst>
            </a:pPr>
            <a:r>
              <a:rPr sz="2800" dirty="0">
                <a:latin typeface="Corbel"/>
                <a:cs typeface="Corbel"/>
              </a:rPr>
              <a:t>4</a:t>
            </a:r>
            <a:r>
              <a:rPr sz="2800" spc="-50" dirty="0">
                <a:latin typeface="Corbel"/>
                <a:cs typeface="Corbel"/>
              </a:rPr>
              <a:t> </a:t>
            </a:r>
            <a:r>
              <a:rPr sz="2800" spc="-35" dirty="0">
                <a:latin typeface="Corbel"/>
                <a:cs typeface="Corbel"/>
              </a:rPr>
              <a:t>тетради</a:t>
            </a:r>
            <a:r>
              <a:rPr sz="2800" spc="-60" dirty="0">
                <a:latin typeface="Corbel"/>
                <a:cs typeface="Corbel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в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крупную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клетку</a:t>
            </a:r>
            <a:endParaRPr sz="2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800" spc="-25" dirty="0">
                <a:latin typeface="Corbel"/>
                <a:cs typeface="Corbel"/>
              </a:rPr>
              <a:t>(подписанные</a:t>
            </a:r>
            <a:r>
              <a:rPr sz="2800" spc="-45" dirty="0">
                <a:latin typeface="Corbel"/>
                <a:cs typeface="Corbel"/>
              </a:rPr>
              <a:t> </a:t>
            </a:r>
            <a:r>
              <a:rPr sz="2800" dirty="0">
                <a:latin typeface="Corbel"/>
                <a:cs typeface="Corbel"/>
              </a:rPr>
              <a:t>с</a:t>
            </a:r>
            <a:r>
              <a:rPr sz="2800" spc="-30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внутренней</a:t>
            </a:r>
            <a:r>
              <a:rPr sz="2800" spc="-15" dirty="0">
                <a:latin typeface="Corbel"/>
                <a:cs typeface="Corbel"/>
              </a:rPr>
              <a:t> </a:t>
            </a:r>
            <a:r>
              <a:rPr sz="2800" dirty="0">
                <a:latin typeface="Corbel"/>
                <a:cs typeface="Corbel"/>
              </a:rPr>
              <a:t>стороны)</a:t>
            </a:r>
            <a:r>
              <a:rPr sz="2800" spc="-75" dirty="0">
                <a:latin typeface="Corbel"/>
                <a:cs typeface="Corbel"/>
              </a:rPr>
              <a:t> </a:t>
            </a:r>
            <a:r>
              <a:rPr sz="2800" dirty="0">
                <a:latin typeface="Corbel"/>
                <a:cs typeface="Corbel"/>
              </a:rPr>
              <a:t>в</a:t>
            </a:r>
            <a:r>
              <a:rPr sz="2800" spc="-40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обложках;</a:t>
            </a:r>
            <a:endParaRPr sz="2800">
              <a:latin typeface="Corbel"/>
              <a:cs typeface="Corbel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1285C3"/>
              </a:buClr>
              <a:buSzPct val="144642"/>
              <a:buFont typeface="Arial MT"/>
              <a:buChar char="•"/>
              <a:tabLst>
                <a:tab pos="299085" algn="l"/>
              </a:tabLst>
            </a:pPr>
            <a:r>
              <a:rPr sz="2800" spc="-30" dirty="0">
                <a:latin typeface="Corbel"/>
                <a:cs typeface="Corbel"/>
              </a:rPr>
              <a:t>Цветные</a:t>
            </a:r>
            <a:r>
              <a:rPr sz="2800" spc="-90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карандаши;</a:t>
            </a:r>
            <a:endParaRPr sz="28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buClr>
                <a:srgbClr val="1285C3"/>
              </a:buClr>
              <a:buSzPct val="144642"/>
              <a:buFont typeface="Arial MT"/>
              <a:buChar char="•"/>
              <a:tabLst>
                <a:tab pos="298450" algn="l"/>
              </a:tabLst>
            </a:pPr>
            <a:r>
              <a:rPr sz="2800" dirty="0">
                <a:latin typeface="Corbel"/>
                <a:cs typeface="Corbel"/>
              </a:rPr>
              <a:t>3</a:t>
            </a:r>
            <a:r>
              <a:rPr sz="2800" spc="-45" dirty="0">
                <a:latin typeface="Corbel"/>
                <a:cs typeface="Corbel"/>
              </a:rPr>
              <a:t> </a:t>
            </a:r>
            <a:r>
              <a:rPr sz="2800" spc="-35" dirty="0">
                <a:latin typeface="Corbel"/>
                <a:cs typeface="Corbel"/>
              </a:rPr>
              <a:t>цветные</a:t>
            </a:r>
            <a:r>
              <a:rPr sz="2800" spc="-90" dirty="0">
                <a:latin typeface="Corbel"/>
                <a:cs typeface="Corbel"/>
              </a:rPr>
              <a:t> </a:t>
            </a:r>
            <a:r>
              <a:rPr sz="2800" spc="-20" dirty="0">
                <a:latin typeface="Corbel"/>
                <a:cs typeface="Corbel"/>
              </a:rPr>
              <a:t>гелевые</a:t>
            </a:r>
            <a:r>
              <a:rPr sz="2800" spc="-55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ручки</a:t>
            </a:r>
            <a:endParaRPr sz="2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800" dirty="0">
                <a:latin typeface="Corbel"/>
                <a:cs typeface="Corbel"/>
              </a:rPr>
              <a:t>(</a:t>
            </a:r>
            <a:r>
              <a:rPr sz="2800" spc="-85" dirty="0">
                <a:latin typeface="Corbel"/>
                <a:cs typeface="Corbel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красного,</a:t>
            </a:r>
            <a:r>
              <a:rPr sz="2800" u="sng" spc="-8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синего,</a:t>
            </a:r>
            <a:r>
              <a:rPr sz="2800" u="sng" spc="-10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зелёного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цветов</a:t>
            </a:r>
            <a:r>
              <a:rPr sz="2800" spc="-10" dirty="0">
                <a:latin typeface="Corbel"/>
                <a:cs typeface="Corbel"/>
              </a:rPr>
              <a:t>)</a:t>
            </a:r>
            <a:endParaRPr sz="2800">
              <a:latin typeface="Corbel"/>
              <a:cs typeface="Corbel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1285C3"/>
              </a:buClr>
              <a:buSzPct val="144642"/>
              <a:buFont typeface="Arial MT"/>
              <a:buChar char="•"/>
              <a:tabLst>
                <a:tab pos="299085" algn="l"/>
              </a:tabLst>
            </a:pPr>
            <a:r>
              <a:rPr sz="2800" dirty="0">
                <a:latin typeface="Corbel"/>
                <a:cs typeface="Corbel"/>
              </a:rPr>
              <a:t>Ручка</a:t>
            </a:r>
            <a:r>
              <a:rPr sz="2800" spc="-65" dirty="0">
                <a:latin typeface="Corbel"/>
                <a:cs typeface="Corbel"/>
              </a:rPr>
              <a:t> </a:t>
            </a:r>
            <a:r>
              <a:rPr sz="2800" dirty="0">
                <a:latin typeface="Corbel"/>
                <a:cs typeface="Corbel"/>
              </a:rPr>
              <a:t>с</a:t>
            </a:r>
            <a:r>
              <a:rPr sz="2800" spc="-80" dirty="0">
                <a:latin typeface="Corbel"/>
                <a:cs typeface="Corbel"/>
              </a:rPr>
              <a:t> </a:t>
            </a:r>
            <a:r>
              <a:rPr sz="2800" dirty="0">
                <a:latin typeface="Corbel"/>
                <a:cs typeface="Corbel"/>
              </a:rPr>
              <a:t>синей</a:t>
            </a:r>
            <a:r>
              <a:rPr sz="2800" spc="-65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пастой;</a:t>
            </a:r>
            <a:endParaRPr sz="28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buClr>
                <a:srgbClr val="1285C3"/>
              </a:buClr>
              <a:buSzPct val="144642"/>
              <a:buFont typeface="Arial MT"/>
              <a:buChar char="•"/>
              <a:tabLst>
                <a:tab pos="298450" algn="l"/>
              </a:tabLst>
            </a:pPr>
            <a:r>
              <a:rPr sz="2800" spc="-10" dirty="0">
                <a:latin typeface="Corbel"/>
                <a:cs typeface="Corbel"/>
              </a:rPr>
              <a:t>Простой</a:t>
            </a:r>
            <a:r>
              <a:rPr sz="2800" spc="-95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карандаш;</a:t>
            </a:r>
            <a:endParaRPr sz="2800">
              <a:latin typeface="Corbel"/>
              <a:cs typeface="Corbel"/>
            </a:endParaRPr>
          </a:p>
          <a:p>
            <a:pPr marL="299085" indent="-286385">
              <a:lnSpc>
                <a:spcPct val="100000"/>
              </a:lnSpc>
              <a:spcBef>
                <a:spcPts val="605"/>
              </a:spcBef>
              <a:buClr>
                <a:srgbClr val="1285C3"/>
              </a:buClr>
              <a:buSzPct val="144642"/>
              <a:buFont typeface="Arial MT"/>
              <a:buChar char="•"/>
              <a:tabLst>
                <a:tab pos="299085" algn="l"/>
              </a:tabLst>
            </a:pPr>
            <a:r>
              <a:rPr sz="2800" spc="-10" dirty="0">
                <a:latin typeface="Corbel"/>
                <a:cs typeface="Corbel"/>
              </a:rPr>
              <a:t>Линейка,</a:t>
            </a:r>
            <a:r>
              <a:rPr sz="2800" spc="-95" dirty="0">
                <a:latin typeface="Corbel"/>
                <a:cs typeface="Corbel"/>
              </a:rPr>
              <a:t> </a:t>
            </a:r>
            <a:r>
              <a:rPr sz="2800" spc="-10" dirty="0">
                <a:latin typeface="Corbel"/>
                <a:cs typeface="Corbel"/>
              </a:rPr>
              <a:t>ластик.</a:t>
            </a:r>
            <a:endParaRPr sz="28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7735" y="4724398"/>
            <a:ext cx="3133343" cy="20878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7138" y="949603"/>
            <a:ext cx="3453765" cy="363664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805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spc="-40" dirty="0">
                <a:solidFill>
                  <a:srgbClr val="1F1F1F"/>
                </a:solidFill>
                <a:latin typeface="Corbel"/>
                <a:cs typeface="Corbel"/>
              </a:rPr>
              <a:t>Цветная</a:t>
            </a:r>
            <a:r>
              <a:rPr sz="2800" spc="-80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бумага;</a:t>
            </a:r>
            <a:endParaRPr sz="2800">
              <a:latin typeface="Corbel"/>
              <a:cs typeface="Corbel"/>
            </a:endParaRPr>
          </a:p>
          <a:p>
            <a:pPr marL="240029" indent="-227329">
              <a:lnSpc>
                <a:spcPct val="100000"/>
              </a:lnSpc>
              <a:spcBef>
                <a:spcPts val="710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spc="-25" dirty="0">
                <a:solidFill>
                  <a:srgbClr val="1F1F1F"/>
                </a:solidFill>
                <a:latin typeface="Corbel"/>
                <a:cs typeface="Corbel"/>
              </a:rPr>
              <a:t>Цветной</a:t>
            </a:r>
            <a:r>
              <a:rPr sz="2800" spc="-105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картон;</a:t>
            </a:r>
            <a:endParaRPr sz="2800">
              <a:latin typeface="Corbel"/>
              <a:cs typeface="Corbel"/>
            </a:endParaRPr>
          </a:p>
          <a:p>
            <a:pPr marL="240029" indent="-227329">
              <a:lnSpc>
                <a:spcPct val="100000"/>
              </a:lnSpc>
              <a:spcBef>
                <a:spcPts val="695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spc="-35" dirty="0">
                <a:solidFill>
                  <a:srgbClr val="1F1F1F"/>
                </a:solidFill>
                <a:latin typeface="Corbel"/>
                <a:cs typeface="Corbel"/>
              </a:rPr>
              <a:t>Цветные</a:t>
            </a:r>
            <a:r>
              <a:rPr sz="2800" spc="-80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карандаши;</a:t>
            </a:r>
            <a:endParaRPr sz="2800">
              <a:latin typeface="Corbel"/>
              <a:cs typeface="Corbel"/>
            </a:endParaRPr>
          </a:p>
          <a:p>
            <a:pPr marL="240029" indent="-227329">
              <a:lnSpc>
                <a:spcPct val="100000"/>
              </a:lnSpc>
              <a:spcBef>
                <a:spcPts val="700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dirty="0">
                <a:solidFill>
                  <a:srgbClr val="1F1F1F"/>
                </a:solidFill>
                <a:latin typeface="Corbel"/>
                <a:cs typeface="Corbel"/>
              </a:rPr>
              <a:t>Клей</a:t>
            </a:r>
            <a:r>
              <a:rPr sz="2800" spc="-35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1F1F1F"/>
                </a:solidFill>
                <a:latin typeface="Corbel"/>
                <a:cs typeface="Corbel"/>
              </a:rPr>
              <a:t>–</a:t>
            </a:r>
            <a:r>
              <a:rPr sz="2800" spc="-70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карандаш;</a:t>
            </a:r>
            <a:endParaRPr sz="2800">
              <a:latin typeface="Corbel"/>
              <a:cs typeface="Corbel"/>
            </a:endParaRPr>
          </a:p>
          <a:p>
            <a:pPr marL="240029" indent="-227329">
              <a:lnSpc>
                <a:spcPct val="100000"/>
              </a:lnSpc>
              <a:spcBef>
                <a:spcPts val="705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Пластилин;</a:t>
            </a:r>
            <a:endParaRPr sz="2800">
              <a:latin typeface="Corbel"/>
              <a:cs typeface="Corbel"/>
            </a:endParaRPr>
          </a:p>
          <a:p>
            <a:pPr marL="240029" indent="-227329">
              <a:lnSpc>
                <a:spcPct val="100000"/>
              </a:lnSpc>
              <a:spcBef>
                <a:spcPts val="700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Доска</a:t>
            </a:r>
            <a:r>
              <a:rPr sz="2800" spc="-100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1F1F1F"/>
                </a:solidFill>
                <a:latin typeface="Corbel"/>
                <a:cs typeface="Corbel"/>
              </a:rPr>
              <a:t>для</a:t>
            </a:r>
            <a:r>
              <a:rPr sz="2800" spc="-90" dirty="0">
                <a:solidFill>
                  <a:srgbClr val="1F1F1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лепки;</a:t>
            </a:r>
            <a:endParaRPr sz="2800">
              <a:latin typeface="Corbel"/>
              <a:cs typeface="Corbel"/>
            </a:endParaRPr>
          </a:p>
          <a:p>
            <a:pPr marL="240029" indent="-227329">
              <a:lnSpc>
                <a:spcPct val="100000"/>
              </a:lnSpc>
              <a:spcBef>
                <a:spcPts val="695"/>
              </a:spcBef>
              <a:buClr>
                <a:srgbClr val="2EACEB"/>
              </a:buClr>
              <a:buFont typeface="Arial MT"/>
              <a:buChar char="•"/>
              <a:tabLst>
                <a:tab pos="240029" algn="l"/>
              </a:tabLst>
            </a:pPr>
            <a:r>
              <a:rPr sz="2800" spc="-10" dirty="0">
                <a:solidFill>
                  <a:srgbClr val="1F1F1F"/>
                </a:solidFill>
                <a:latin typeface="Corbel"/>
                <a:cs typeface="Corbel"/>
              </a:rPr>
              <a:t>Ножницы</a:t>
            </a:r>
            <a:endParaRPr sz="2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826" rIns="0" bIns="0" rtlCol="0">
            <a:spAutoFit/>
          </a:bodyPr>
          <a:lstStyle/>
          <a:p>
            <a:pPr marL="814069" algn="ctr">
              <a:lnSpc>
                <a:spcPct val="100000"/>
              </a:lnSpc>
              <a:spcBef>
                <a:spcPts val="95"/>
              </a:spcBef>
            </a:pPr>
            <a:r>
              <a:rPr b="0" spc="-35" dirty="0">
                <a:latin typeface="Calibri"/>
                <a:cs typeface="Calibri"/>
              </a:rPr>
              <a:t>Необходимые</a:t>
            </a:r>
            <a:r>
              <a:rPr b="0" spc="-13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учебные</a:t>
            </a:r>
          </a:p>
          <a:p>
            <a:pPr marL="1610360" algn="ctr">
              <a:lnSpc>
                <a:spcPct val="100000"/>
              </a:lnSpc>
            </a:pPr>
            <a:r>
              <a:rPr b="0" spc="-10" dirty="0">
                <a:latin typeface="Calibri"/>
                <a:cs typeface="Calibri"/>
              </a:rPr>
              <a:t>пособия: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7572" y="2007107"/>
            <a:ext cx="1490472" cy="199643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84220" y="2007107"/>
            <a:ext cx="1501139" cy="19964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23915" y="2007107"/>
            <a:ext cx="1502664" cy="20314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76743" y="1972055"/>
            <a:ext cx="1514855" cy="20314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68295" y="4459223"/>
            <a:ext cx="1673352" cy="22098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0" y="4401311"/>
            <a:ext cx="1569720" cy="20330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59295" y="4337303"/>
            <a:ext cx="1690116" cy="2097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6764" y="145796"/>
            <a:ext cx="7950327" cy="1864946"/>
          </a:xfrm>
          <a:prstGeom prst="rect">
            <a:avLst/>
          </a:prstGeom>
        </p:spPr>
        <p:txBody>
          <a:bodyPr vert="horz" wrap="square" lIns="0" tIns="627710" rIns="0" bIns="0" rtlCol="0">
            <a:spAutoFit/>
          </a:bodyPr>
          <a:lstStyle/>
          <a:p>
            <a:pPr marL="15049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Сроки</a:t>
            </a:r>
            <a:r>
              <a:rPr spc="-145" dirty="0"/>
              <a:t> </a:t>
            </a:r>
            <a:r>
              <a:rPr spc="-10" dirty="0"/>
              <a:t>обучения</a:t>
            </a:r>
          </a:p>
          <a:p>
            <a:pPr marL="150495" algn="ctr">
              <a:lnSpc>
                <a:spcPct val="100000"/>
              </a:lnSpc>
              <a:spcBef>
                <a:spcPts val="5"/>
              </a:spcBef>
            </a:pPr>
            <a:r>
              <a:rPr dirty="0"/>
              <a:t>c</a:t>
            </a:r>
            <a:r>
              <a:rPr spc="-65" dirty="0"/>
              <a:t> </a:t>
            </a:r>
            <a:r>
              <a:rPr dirty="0"/>
              <a:t>1</a:t>
            </a:r>
            <a:r>
              <a:rPr lang="ru-RU" dirty="0"/>
              <a:t>6</a:t>
            </a:r>
            <a:r>
              <a:rPr spc="-75" dirty="0"/>
              <a:t> </a:t>
            </a:r>
            <a:r>
              <a:rPr spc="-10" dirty="0"/>
              <a:t>сентября</a:t>
            </a:r>
            <a:r>
              <a:rPr spc="-100" dirty="0"/>
              <a:t> </a:t>
            </a:r>
            <a:r>
              <a:rPr dirty="0" err="1"/>
              <a:t>по</a:t>
            </a:r>
            <a:r>
              <a:rPr spc="-80" dirty="0"/>
              <a:t> </a:t>
            </a:r>
            <a:r>
              <a:rPr lang="ru-RU" dirty="0"/>
              <a:t>2</a:t>
            </a:r>
            <a:r>
              <a:rPr lang="en-US" dirty="0"/>
              <a:t>3</a:t>
            </a:r>
            <a:r>
              <a:rPr spc="-90" dirty="0"/>
              <a:t> </a:t>
            </a:r>
            <a:r>
              <a:rPr spc="-10" dirty="0"/>
              <a:t>апреля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3534" y="2692145"/>
            <a:ext cx="7932420" cy="1891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12215" marR="1188085" algn="ctr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1285C3"/>
                </a:solidFill>
                <a:latin typeface="Corbel"/>
                <a:cs typeface="Corbel"/>
              </a:rPr>
              <a:t>Стоимость</a:t>
            </a:r>
            <a:r>
              <a:rPr sz="2800" b="1" spc="-10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 err="1">
                <a:solidFill>
                  <a:srgbClr val="1285C3"/>
                </a:solidFill>
                <a:latin typeface="Corbel"/>
                <a:cs typeface="Corbel"/>
              </a:rPr>
              <a:t>обучения</a:t>
            </a:r>
            <a:r>
              <a:rPr sz="2800" b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4</a:t>
            </a:r>
            <a:r>
              <a:rPr lang="ru-RU" sz="2800" b="1" dirty="0">
                <a:solidFill>
                  <a:srgbClr val="1285C3"/>
                </a:solidFill>
                <a:latin typeface="Corbel"/>
                <a:cs typeface="Corbel"/>
              </a:rPr>
              <a:t>800</a:t>
            </a:r>
            <a:r>
              <a:rPr sz="2800" b="1" spc="-8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рублей</a:t>
            </a:r>
            <a:r>
              <a:rPr sz="2800" b="1" spc="-7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50" dirty="0">
                <a:solidFill>
                  <a:srgbClr val="1285C3"/>
                </a:solidFill>
                <a:latin typeface="Corbel"/>
                <a:cs typeface="Corbel"/>
              </a:rPr>
              <a:t>в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месяц</a:t>
            </a:r>
            <a:r>
              <a:rPr sz="2800" b="1" spc="-8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(8</a:t>
            </a:r>
            <a:r>
              <a:rPr sz="2800" b="1" spc="-11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учебных</a:t>
            </a:r>
            <a:r>
              <a:rPr sz="28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дней)</a:t>
            </a:r>
            <a:endParaRPr sz="28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3170"/>
              </a:spcBef>
            </a:pPr>
            <a:r>
              <a:rPr sz="4000" b="1" dirty="0">
                <a:solidFill>
                  <a:srgbClr val="FF0000"/>
                </a:solidFill>
                <a:latin typeface="Corbel"/>
                <a:cs typeface="Corbel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Corbel"/>
                <a:cs typeface="Corbel"/>
              </a:rPr>
              <a:t>6</a:t>
            </a:r>
            <a:r>
              <a:rPr sz="4000" b="1" spc="-15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orbel"/>
                <a:cs typeface="Corbel"/>
              </a:rPr>
              <a:t>сентября</a:t>
            </a:r>
            <a:r>
              <a:rPr sz="4000" b="1" spc="-1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orbel"/>
                <a:cs typeface="Corbel"/>
              </a:rPr>
              <a:t>–</a:t>
            </a:r>
            <a:r>
              <a:rPr sz="4000" b="1" spc="-9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orbel"/>
                <a:cs typeface="Corbel"/>
              </a:rPr>
              <a:t>первый</a:t>
            </a:r>
            <a:r>
              <a:rPr sz="4000" b="1" spc="-9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orbel"/>
                <a:cs typeface="Corbel"/>
              </a:rPr>
              <a:t>день</a:t>
            </a:r>
            <a:r>
              <a:rPr sz="4000" b="1" spc="-1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orbel"/>
                <a:cs typeface="Corbel"/>
              </a:rPr>
              <a:t>занятий</a:t>
            </a:r>
            <a:endParaRPr sz="40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7670" y="761441"/>
            <a:ext cx="4764405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31875" marR="5080" indent="-101981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Организация</a:t>
            </a:r>
            <a:r>
              <a:rPr spc="-125" dirty="0"/>
              <a:t> </a:t>
            </a:r>
            <a:r>
              <a:rPr spc="-10" dirty="0"/>
              <a:t>подачи документов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02155" y="2049017"/>
            <a:ext cx="6912609" cy="3449791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379855" marR="1852930" indent="-74930" algn="ctr">
              <a:lnSpc>
                <a:spcPct val="101600"/>
              </a:lnSpc>
              <a:spcBef>
                <a:spcPts val="40"/>
              </a:spcBef>
              <a:tabLst>
                <a:tab pos="4475480" algn="l"/>
              </a:tabLst>
            </a:pPr>
            <a:r>
              <a:rPr sz="2800" b="1" dirty="0">
                <a:latin typeface="Corbel"/>
                <a:cs typeface="Corbel"/>
              </a:rPr>
              <a:t>Приём</a:t>
            </a:r>
            <a:r>
              <a:rPr sz="2800" b="1" spc="-40" dirty="0">
                <a:latin typeface="Corbel"/>
                <a:cs typeface="Corbel"/>
              </a:rPr>
              <a:t> </a:t>
            </a:r>
            <a:r>
              <a:rPr sz="2800" b="1" spc="-10" dirty="0">
                <a:latin typeface="Corbel"/>
                <a:cs typeface="Corbel"/>
              </a:rPr>
              <a:t>документов</a:t>
            </a:r>
            <a:r>
              <a:rPr sz="2800" b="1" dirty="0">
                <a:latin typeface="Corbel"/>
                <a:cs typeface="Corbel"/>
              </a:rPr>
              <a:t>	</a:t>
            </a:r>
            <a:r>
              <a:rPr sz="2800" b="1" spc="-50" dirty="0">
                <a:latin typeface="Corbel"/>
                <a:cs typeface="Corbel"/>
              </a:rPr>
              <a:t>- </a:t>
            </a:r>
            <a:r>
              <a:rPr lang="ru-RU" sz="2800" b="1" spc="-35" dirty="0">
                <a:latin typeface="Corbel"/>
                <a:cs typeface="Corbel"/>
              </a:rPr>
              <a:t>вторник</a:t>
            </a:r>
            <a:r>
              <a:rPr sz="2800" b="1" spc="-40" dirty="0">
                <a:latin typeface="Corbel"/>
                <a:cs typeface="Corbel"/>
              </a:rPr>
              <a:t> </a:t>
            </a:r>
            <a:r>
              <a:rPr sz="2800" b="1" dirty="0">
                <a:latin typeface="Corbel"/>
                <a:cs typeface="Corbel"/>
              </a:rPr>
              <a:t>–</a:t>
            </a:r>
            <a:r>
              <a:rPr sz="2800" b="1" spc="-45" dirty="0">
                <a:latin typeface="Corbel"/>
                <a:cs typeface="Corbel"/>
              </a:rPr>
              <a:t> </a:t>
            </a:r>
            <a:r>
              <a:rPr sz="2800" b="1" spc="-10" dirty="0" err="1">
                <a:latin typeface="Corbel"/>
                <a:cs typeface="Corbel"/>
              </a:rPr>
              <a:t>пятница</a:t>
            </a:r>
            <a:r>
              <a:rPr sz="2800" b="1" spc="-10" dirty="0">
                <a:latin typeface="Corbel"/>
                <a:cs typeface="Corbel"/>
              </a:rPr>
              <a:t> </a:t>
            </a:r>
            <a:endParaRPr lang="ru-RU" sz="2800" b="1" spc="-10" dirty="0">
              <a:latin typeface="Corbel"/>
              <a:cs typeface="Corbel"/>
            </a:endParaRPr>
          </a:p>
          <a:p>
            <a:pPr marL="1379855" marR="1852930" indent="-74930" algn="ctr">
              <a:lnSpc>
                <a:spcPct val="101600"/>
              </a:lnSpc>
              <a:spcBef>
                <a:spcPts val="40"/>
              </a:spcBef>
              <a:tabLst>
                <a:tab pos="4475480" algn="l"/>
              </a:tabLst>
            </a:pPr>
            <a:r>
              <a:rPr lang="ru-RU" sz="2800" b="1" spc="-35" dirty="0">
                <a:solidFill>
                  <a:srgbClr val="FF0000"/>
                </a:solidFill>
                <a:latin typeface="Corbel"/>
                <a:cs typeface="Corbel"/>
              </a:rPr>
              <a:t>2</a:t>
            </a:r>
            <a:r>
              <a:rPr sz="2800" b="1" spc="-35" dirty="0">
                <a:solidFill>
                  <a:srgbClr val="FF0000"/>
                </a:solidFill>
                <a:latin typeface="Corbel"/>
                <a:cs typeface="Corbel"/>
              </a:rPr>
              <a:t>6-</a:t>
            </a:r>
            <a:r>
              <a:rPr sz="2800" b="1" dirty="0">
                <a:solidFill>
                  <a:srgbClr val="FF0000"/>
                </a:solidFill>
                <a:latin typeface="Corbel"/>
                <a:cs typeface="Corbel"/>
              </a:rPr>
              <a:t>29</a:t>
            </a:r>
            <a:r>
              <a:rPr sz="2800" b="1" spc="-10" dirty="0">
                <a:solidFill>
                  <a:srgbClr val="FF0000"/>
                </a:solidFill>
                <a:latin typeface="Corbel"/>
                <a:cs typeface="Corbel"/>
              </a:rPr>
              <a:t> августа</a:t>
            </a:r>
            <a:endParaRPr sz="2800" dirty="0">
              <a:latin typeface="Corbel"/>
              <a:cs typeface="Corbel"/>
            </a:endParaRPr>
          </a:p>
          <a:p>
            <a:pPr marR="461645"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0000"/>
                </a:solidFill>
                <a:latin typeface="Corbel"/>
                <a:cs typeface="Corbel"/>
              </a:rPr>
              <a:t>с</a:t>
            </a:r>
            <a:r>
              <a:rPr sz="2800" b="1" spc="-9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orbel"/>
                <a:cs typeface="Corbel"/>
              </a:rPr>
              <a:t>9.00</a:t>
            </a:r>
            <a:r>
              <a:rPr sz="2800" b="1" spc="-7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orbel"/>
                <a:cs typeface="Corbel"/>
              </a:rPr>
              <a:t>до</a:t>
            </a:r>
            <a:r>
              <a:rPr sz="2800" b="1" spc="-9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orbel"/>
                <a:cs typeface="Corbel"/>
              </a:rPr>
              <a:t>17.00</a:t>
            </a:r>
            <a:r>
              <a:rPr sz="2800" b="1" spc="-5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orbel"/>
                <a:cs typeface="Corbel"/>
              </a:rPr>
              <a:t>в</a:t>
            </a:r>
            <a:r>
              <a:rPr sz="2800" b="1" spc="-8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orbel"/>
                <a:cs typeface="Corbel"/>
              </a:rPr>
              <a:t>кабинете</a:t>
            </a:r>
            <a:r>
              <a:rPr sz="2800" b="1" spc="-7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orbel"/>
                <a:cs typeface="Corbel"/>
              </a:rPr>
              <a:t>102</a:t>
            </a:r>
            <a:endParaRPr sz="2800" dirty="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72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</a:t>
            </a:r>
            <a:r>
              <a:rPr sz="2400" b="1" u="sng" spc="-5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собой</a:t>
            </a:r>
            <a:r>
              <a:rPr sz="2400" b="1" u="sng" spc="-2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b="1" u="sng" spc="-4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необходимо</a:t>
            </a:r>
            <a:r>
              <a:rPr sz="2400" b="1" u="sng" spc="-8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иметь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следующие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документы:</a:t>
            </a:r>
            <a:endParaRPr sz="2400" dirty="0">
              <a:latin typeface="Corbel"/>
              <a:cs typeface="Corbel"/>
            </a:endParaRPr>
          </a:p>
          <a:p>
            <a:pPr marL="358140" indent="-345440">
              <a:lnSpc>
                <a:spcPct val="100000"/>
              </a:lnSpc>
              <a:buFont typeface="Arial MT"/>
              <a:buChar char="•"/>
              <a:tabLst>
                <a:tab pos="358140" algn="l"/>
              </a:tabLst>
            </a:pPr>
            <a:r>
              <a:rPr sz="2400" b="1" spc="-20" dirty="0">
                <a:latin typeface="Corbel"/>
                <a:cs typeface="Corbel"/>
              </a:rPr>
              <a:t>Копия</a:t>
            </a:r>
            <a:r>
              <a:rPr sz="2400" b="1" spc="-5" dirty="0">
                <a:latin typeface="Corbel"/>
                <a:cs typeface="Corbel"/>
              </a:rPr>
              <a:t> </a:t>
            </a:r>
            <a:r>
              <a:rPr sz="2400" b="1" spc="-35" dirty="0">
                <a:latin typeface="Corbel"/>
                <a:cs typeface="Corbel"/>
              </a:rPr>
              <a:t>свидетельства</a:t>
            </a:r>
            <a:r>
              <a:rPr sz="2400" b="1" spc="-75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о</a:t>
            </a:r>
            <a:r>
              <a:rPr sz="2400" b="1" spc="-30" dirty="0">
                <a:latin typeface="Corbel"/>
                <a:cs typeface="Corbel"/>
              </a:rPr>
              <a:t> </a:t>
            </a:r>
            <a:r>
              <a:rPr sz="2400" b="1" spc="-25" dirty="0">
                <a:latin typeface="Corbel"/>
                <a:cs typeface="Corbel"/>
              </a:rPr>
              <a:t>рождении</a:t>
            </a:r>
            <a:r>
              <a:rPr sz="2400" b="1" spc="-90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ребёнка</a:t>
            </a:r>
            <a:endParaRPr sz="2400" dirty="0">
              <a:latin typeface="Corbel"/>
              <a:cs typeface="Corbel"/>
            </a:endParaRPr>
          </a:p>
          <a:p>
            <a:pPr marL="358140" indent="-345440">
              <a:lnSpc>
                <a:spcPct val="100000"/>
              </a:lnSpc>
              <a:buFont typeface="Arial MT"/>
              <a:buChar char="•"/>
              <a:tabLst>
                <a:tab pos="358140" algn="l"/>
              </a:tabLst>
            </a:pPr>
            <a:r>
              <a:rPr sz="2400" b="1" spc="-10" dirty="0">
                <a:latin typeface="Corbel"/>
                <a:cs typeface="Corbel"/>
              </a:rPr>
              <a:t>Паспорт</a:t>
            </a:r>
            <a:endParaRPr sz="2400" dirty="0">
              <a:latin typeface="Corbel"/>
              <a:cs typeface="Corbel"/>
            </a:endParaRPr>
          </a:p>
          <a:p>
            <a:pPr marL="358140" indent="-345440">
              <a:lnSpc>
                <a:spcPct val="100000"/>
              </a:lnSpc>
              <a:buFont typeface="Arial MT"/>
              <a:buChar char="•"/>
              <a:tabLst>
                <a:tab pos="358140" algn="l"/>
              </a:tabLst>
            </a:pPr>
            <a:r>
              <a:rPr sz="2400" b="1" dirty="0">
                <a:latin typeface="Corbel"/>
                <a:cs typeface="Corbel"/>
              </a:rPr>
              <a:t>Ручка</a:t>
            </a:r>
            <a:r>
              <a:rPr sz="2400" b="1" spc="-50" dirty="0">
                <a:latin typeface="Corbel"/>
                <a:cs typeface="Corbel"/>
              </a:rPr>
              <a:t> </a:t>
            </a:r>
            <a:r>
              <a:rPr sz="2400" b="1" dirty="0">
                <a:latin typeface="Corbel"/>
                <a:cs typeface="Corbel"/>
              </a:rPr>
              <a:t>для</a:t>
            </a:r>
            <a:r>
              <a:rPr sz="2400" b="1" spc="-50" dirty="0">
                <a:latin typeface="Corbel"/>
                <a:cs typeface="Corbel"/>
              </a:rPr>
              <a:t> </a:t>
            </a:r>
            <a:r>
              <a:rPr sz="2400" b="1" spc="-20" dirty="0">
                <a:latin typeface="Corbel"/>
                <a:cs typeface="Corbel"/>
              </a:rPr>
              <a:t>заполнения</a:t>
            </a:r>
            <a:r>
              <a:rPr sz="2400" b="1" spc="-25" dirty="0">
                <a:latin typeface="Corbel"/>
                <a:cs typeface="Corbel"/>
              </a:rPr>
              <a:t> </a:t>
            </a:r>
            <a:r>
              <a:rPr sz="2400" b="1" spc="-10" dirty="0">
                <a:latin typeface="Corbel"/>
                <a:cs typeface="Corbel"/>
              </a:rPr>
              <a:t>заявления</a:t>
            </a:r>
            <a:endParaRPr sz="24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0852" y="1221435"/>
            <a:ext cx="640080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510" marR="150495" algn="ctr">
              <a:lnSpc>
                <a:spcPct val="100000"/>
              </a:lnSpc>
              <a:spcBef>
                <a:spcPts val="100"/>
              </a:spcBef>
            </a:pPr>
            <a:r>
              <a:rPr sz="3600" b="1" spc="-25" dirty="0">
                <a:solidFill>
                  <a:srgbClr val="FF0000"/>
                </a:solidFill>
                <a:latin typeface="Corbel"/>
                <a:cs typeface="Corbel"/>
              </a:rPr>
              <a:t>Оплата</a:t>
            </a:r>
            <a:r>
              <a:rPr sz="3600" b="1" spc="-13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Corbel"/>
                <a:cs typeface="Corbel"/>
              </a:rPr>
              <a:t>занятий</a:t>
            </a:r>
            <a:r>
              <a:rPr sz="3600" b="1" spc="-12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spc="-30" dirty="0">
                <a:solidFill>
                  <a:srgbClr val="FF0000"/>
                </a:solidFill>
                <a:latin typeface="Corbel"/>
                <a:cs typeface="Corbel"/>
              </a:rPr>
              <a:t>производится </a:t>
            </a:r>
            <a:r>
              <a:rPr sz="3600" b="1" dirty="0">
                <a:solidFill>
                  <a:srgbClr val="FF0000"/>
                </a:solidFill>
                <a:latin typeface="Corbel"/>
                <a:cs typeface="Corbel"/>
              </a:rPr>
              <a:t>по</a:t>
            </a:r>
            <a:r>
              <a:rPr sz="3600" b="1" spc="-2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Corbel"/>
                <a:cs typeface="Corbel"/>
              </a:rPr>
              <a:t>квитанциям</a:t>
            </a:r>
            <a:endParaRPr sz="3600" dirty="0">
              <a:latin typeface="Corbel"/>
              <a:cs typeface="Corbel"/>
            </a:endParaRPr>
          </a:p>
          <a:p>
            <a:pPr marR="635" algn="ctr">
              <a:lnSpc>
                <a:spcPct val="100000"/>
              </a:lnSpc>
              <a:spcBef>
                <a:spcPts val="5"/>
              </a:spcBef>
            </a:pPr>
            <a:r>
              <a:rPr sz="3600" b="1" dirty="0">
                <a:solidFill>
                  <a:srgbClr val="FF0000"/>
                </a:solidFill>
                <a:latin typeface="Corbel"/>
                <a:cs typeface="Corbel"/>
              </a:rPr>
              <a:t>до</a:t>
            </a:r>
            <a:r>
              <a:rPr sz="3600" b="1" spc="-1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orbel"/>
                <a:cs typeface="Corbel"/>
              </a:rPr>
              <a:t>10</a:t>
            </a:r>
            <a:r>
              <a:rPr sz="3600" b="1" spc="-11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orbel"/>
                <a:cs typeface="Corbel"/>
              </a:rPr>
              <a:t>числа</a:t>
            </a:r>
            <a:r>
              <a:rPr sz="3600" b="1" spc="-12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spc="-20" dirty="0" err="1">
                <a:solidFill>
                  <a:srgbClr val="FF0000"/>
                </a:solidFill>
                <a:latin typeface="Corbel"/>
                <a:cs typeface="Corbel"/>
              </a:rPr>
              <a:t>каждого</a:t>
            </a:r>
            <a:r>
              <a:rPr sz="3600" b="1" spc="-13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600" b="1" spc="-10" dirty="0" err="1">
                <a:solidFill>
                  <a:srgbClr val="FF0000"/>
                </a:solidFill>
                <a:latin typeface="Corbel"/>
                <a:cs typeface="Corbel"/>
              </a:rPr>
              <a:t>месяца</a:t>
            </a:r>
            <a:endParaRPr lang="ru-RU" sz="3600" b="1" spc="-10" dirty="0">
              <a:solidFill>
                <a:srgbClr val="FF0000"/>
              </a:solidFill>
              <a:latin typeface="Corbel"/>
              <a:cs typeface="Corbel"/>
            </a:endParaRPr>
          </a:p>
          <a:p>
            <a:pPr marR="635" algn="ctr">
              <a:lnSpc>
                <a:spcPct val="100000"/>
              </a:lnSpc>
              <a:spcBef>
                <a:spcPts val="5"/>
              </a:spcBef>
            </a:pPr>
            <a:endParaRPr lang="ru-RU" sz="3600" spc="-10" dirty="0">
              <a:solidFill>
                <a:srgbClr val="FF0000"/>
              </a:solidFill>
              <a:latin typeface="Corbel"/>
              <a:cs typeface="Corbel"/>
            </a:endParaRPr>
          </a:p>
          <a:p>
            <a:pPr marR="635" algn="ctr">
              <a:lnSpc>
                <a:spcPct val="100000"/>
              </a:lnSpc>
              <a:spcBef>
                <a:spcPts val="5"/>
              </a:spcBef>
            </a:pPr>
            <a:r>
              <a:rPr sz="3600" b="1" dirty="0" err="1">
                <a:latin typeface="Corbel"/>
                <a:cs typeface="Corbel"/>
              </a:rPr>
              <a:t>сентябрь</a:t>
            </a:r>
            <a:r>
              <a:rPr sz="3600" b="1" spc="-120" dirty="0">
                <a:latin typeface="Corbel"/>
                <a:cs typeface="Corbel"/>
              </a:rPr>
              <a:t> </a:t>
            </a:r>
            <a:r>
              <a:rPr sz="3600" b="1" dirty="0">
                <a:latin typeface="Corbel"/>
                <a:cs typeface="Corbel"/>
              </a:rPr>
              <a:t>–</a:t>
            </a:r>
            <a:r>
              <a:rPr sz="3600" b="1" spc="-65" dirty="0">
                <a:latin typeface="Corbel"/>
                <a:cs typeface="Corbel"/>
              </a:rPr>
              <a:t> </a:t>
            </a:r>
            <a:r>
              <a:rPr sz="3600" b="1" spc="-70" dirty="0">
                <a:latin typeface="Corbel"/>
                <a:cs typeface="Corbel"/>
              </a:rPr>
              <a:t>2</a:t>
            </a:r>
            <a:r>
              <a:rPr lang="ru-RU" sz="3600" b="1" spc="-70" dirty="0">
                <a:latin typeface="Corbel"/>
                <a:cs typeface="Corbel"/>
              </a:rPr>
              <a:t>400</a:t>
            </a:r>
            <a:r>
              <a:rPr sz="3600" b="1" spc="-105" dirty="0">
                <a:latin typeface="Corbel"/>
                <a:cs typeface="Corbel"/>
              </a:rPr>
              <a:t> </a:t>
            </a:r>
            <a:r>
              <a:rPr sz="3600" b="1" spc="-10" dirty="0" err="1">
                <a:latin typeface="Corbel"/>
                <a:cs typeface="Corbel"/>
              </a:rPr>
              <a:t>рублей</a:t>
            </a:r>
            <a:r>
              <a:rPr sz="3600" b="1" spc="-10" dirty="0">
                <a:latin typeface="Corbel"/>
                <a:cs typeface="Corbel"/>
              </a:rPr>
              <a:t> </a:t>
            </a:r>
            <a:endParaRPr lang="ru-RU" sz="3600" b="1" spc="-10" dirty="0">
              <a:latin typeface="Corbel"/>
              <a:cs typeface="Corbel"/>
            </a:endParaRPr>
          </a:p>
          <a:p>
            <a:pPr marR="635" algn="ctr">
              <a:lnSpc>
                <a:spcPct val="100000"/>
              </a:lnSpc>
              <a:spcBef>
                <a:spcPts val="5"/>
              </a:spcBef>
            </a:pPr>
            <a:r>
              <a:rPr sz="3600" b="1" dirty="0" err="1">
                <a:latin typeface="Corbel"/>
                <a:cs typeface="Corbel"/>
              </a:rPr>
              <a:t>октябрь</a:t>
            </a:r>
            <a:r>
              <a:rPr sz="3600" b="1" spc="-90" dirty="0">
                <a:latin typeface="Corbel"/>
                <a:cs typeface="Corbel"/>
              </a:rPr>
              <a:t> </a:t>
            </a:r>
            <a:r>
              <a:rPr sz="3600" b="1" dirty="0">
                <a:latin typeface="Corbel"/>
                <a:cs typeface="Corbel"/>
              </a:rPr>
              <a:t>-</a:t>
            </a:r>
            <a:r>
              <a:rPr sz="3600" b="1" spc="-60" dirty="0">
                <a:latin typeface="Corbel"/>
                <a:cs typeface="Corbel"/>
              </a:rPr>
              <a:t> </a:t>
            </a:r>
            <a:r>
              <a:rPr sz="3600" b="1" spc="-10" dirty="0">
                <a:latin typeface="Corbel"/>
                <a:cs typeface="Corbel"/>
              </a:rPr>
              <a:t>апрель</a:t>
            </a:r>
            <a:r>
              <a:rPr sz="3600" b="1" spc="-120" dirty="0">
                <a:latin typeface="Corbel"/>
                <a:cs typeface="Corbel"/>
              </a:rPr>
              <a:t> </a:t>
            </a:r>
            <a:r>
              <a:rPr sz="3600" b="1" dirty="0">
                <a:latin typeface="Corbel"/>
                <a:cs typeface="Corbel"/>
              </a:rPr>
              <a:t>–</a:t>
            </a:r>
            <a:r>
              <a:rPr sz="3600" b="1" spc="-35" dirty="0">
                <a:latin typeface="Corbel"/>
                <a:cs typeface="Corbel"/>
              </a:rPr>
              <a:t> </a:t>
            </a:r>
            <a:r>
              <a:rPr sz="3600" b="1" dirty="0">
                <a:latin typeface="Corbel"/>
                <a:cs typeface="Corbel"/>
              </a:rPr>
              <a:t>4</a:t>
            </a:r>
            <a:r>
              <a:rPr lang="ru-RU" sz="3600" b="1" dirty="0">
                <a:latin typeface="Corbel"/>
                <a:cs typeface="Corbel"/>
              </a:rPr>
              <a:t>800</a:t>
            </a:r>
            <a:r>
              <a:rPr sz="3600" b="1" spc="-30" dirty="0">
                <a:latin typeface="Corbel"/>
                <a:cs typeface="Corbel"/>
              </a:rPr>
              <a:t> </a:t>
            </a:r>
            <a:r>
              <a:rPr sz="3600" b="1" spc="-10" dirty="0" err="1">
                <a:latin typeface="Corbel"/>
                <a:cs typeface="Corbel"/>
              </a:rPr>
              <a:t>рублей</a:t>
            </a:r>
            <a:endParaRPr sz="3600" b="1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5763" rIns="0" bIns="0" rtlCol="0">
            <a:spAutoFit/>
          </a:bodyPr>
          <a:lstStyle/>
          <a:p>
            <a:pPr marL="4236720" marR="5080" indent="-28702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Corbel"/>
                <a:cs typeface="Corbel"/>
              </a:rPr>
              <a:t>«Быть</a:t>
            </a:r>
            <a:r>
              <a:rPr sz="2400" i="1" spc="-60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готовым</a:t>
            </a:r>
            <a:r>
              <a:rPr sz="2400" i="1" spc="-6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к</a:t>
            </a:r>
            <a:r>
              <a:rPr sz="2400" i="1" spc="-55" dirty="0">
                <a:latin typeface="Corbel"/>
                <a:cs typeface="Corbel"/>
              </a:rPr>
              <a:t> </a:t>
            </a:r>
            <a:r>
              <a:rPr sz="2400" i="1" spc="-25" dirty="0">
                <a:latin typeface="Corbel"/>
                <a:cs typeface="Corbel"/>
              </a:rPr>
              <a:t>школе</a:t>
            </a:r>
            <a:r>
              <a:rPr sz="2400" i="1" spc="-6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–</a:t>
            </a:r>
            <a:r>
              <a:rPr sz="2400" i="1" spc="-25" dirty="0">
                <a:latin typeface="Corbel"/>
                <a:cs typeface="Corbel"/>
              </a:rPr>
              <a:t> не </a:t>
            </a:r>
            <a:r>
              <a:rPr sz="2400" i="1" dirty="0">
                <a:latin typeface="Corbel"/>
                <a:cs typeface="Corbel"/>
              </a:rPr>
              <a:t>значит</a:t>
            </a:r>
            <a:r>
              <a:rPr sz="2400" i="1" spc="-60" dirty="0">
                <a:latin typeface="Corbel"/>
                <a:cs typeface="Corbel"/>
              </a:rPr>
              <a:t> </a:t>
            </a:r>
            <a:r>
              <a:rPr sz="2400" i="1" spc="-25" dirty="0">
                <a:latin typeface="Corbel"/>
                <a:cs typeface="Corbel"/>
              </a:rPr>
              <a:t>уметь</a:t>
            </a:r>
            <a:r>
              <a:rPr sz="2400" i="1" spc="-55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читать, </a:t>
            </a:r>
            <a:r>
              <a:rPr sz="2400" i="1" dirty="0">
                <a:latin typeface="Corbel"/>
                <a:cs typeface="Corbel"/>
              </a:rPr>
              <a:t>писать</a:t>
            </a:r>
            <a:r>
              <a:rPr sz="2400" i="1" spc="-65" dirty="0">
                <a:latin typeface="Corbel"/>
                <a:cs typeface="Corbel"/>
              </a:rPr>
              <a:t> </a:t>
            </a:r>
            <a:r>
              <a:rPr sz="2400" i="1" dirty="0">
                <a:latin typeface="Corbel"/>
                <a:cs typeface="Corbel"/>
              </a:rPr>
              <a:t>и</a:t>
            </a:r>
            <a:r>
              <a:rPr sz="2400" i="1" spc="-25" dirty="0">
                <a:latin typeface="Corbel"/>
                <a:cs typeface="Corbel"/>
              </a:rPr>
              <a:t> </a:t>
            </a:r>
            <a:r>
              <a:rPr sz="2400" i="1" spc="-10" dirty="0">
                <a:latin typeface="Corbel"/>
                <a:cs typeface="Corbel"/>
              </a:rPr>
              <a:t>считать.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7190" algn="r">
              <a:lnSpc>
                <a:spcPct val="100000"/>
              </a:lnSpc>
              <a:spcBef>
                <a:spcPts val="100"/>
              </a:spcBef>
            </a:pPr>
            <a:r>
              <a:rPr dirty="0"/>
              <a:t>Быть</a:t>
            </a:r>
            <a:r>
              <a:rPr spc="-60" dirty="0"/>
              <a:t> </a:t>
            </a:r>
            <a:r>
              <a:rPr dirty="0"/>
              <a:t>готовым</a:t>
            </a:r>
            <a:r>
              <a:rPr spc="-75" dirty="0"/>
              <a:t> </a:t>
            </a:r>
            <a:r>
              <a:rPr dirty="0"/>
              <a:t>к</a:t>
            </a:r>
            <a:r>
              <a:rPr spc="-30" dirty="0"/>
              <a:t> </a:t>
            </a:r>
            <a:r>
              <a:rPr spc="-25" dirty="0"/>
              <a:t>школе</a:t>
            </a:r>
            <a:r>
              <a:rPr spc="-65" dirty="0"/>
              <a:t> </a:t>
            </a:r>
            <a:r>
              <a:rPr spc="-50" dirty="0"/>
              <a:t>–</a:t>
            </a:r>
          </a:p>
          <a:p>
            <a:pPr marR="349885" algn="r">
              <a:lnSpc>
                <a:spcPct val="100000"/>
              </a:lnSpc>
              <a:spcBef>
                <a:spcPts val="5"/>
              </a:spcBef>
            </a:pPr>
            <a:r>
              <a:rPr dirty="0"/>
              <a:t>значит</a:t>
            </a:r>
            <a:r>
              <a:rPr spc="-45" dirty="0"/>
              <a:t> </a:t>
            </a:r>
            <a:r>
              <a:rPr dirty="0"/>
              <a:t>быть </a:t>
            </a:r>
            <a:r>
              <a:rPr spc="-10" dirty="0"/>
              <a:t>готовым</a:t>
            </a:r>
          </a:p>
          <a:p>
            <a:pPr marL="299085">
              <a:lnSpc>
                <a:spcPct val="100000"/>
              </a:lnSpc>
            </a:pPr>
            <a:r>
              <a:rPr spc="-10" dirty="0"/>
              <a:t>всему</a:t>
            </a:r>
            <a:r>
              <a:rPr spc="-114" dirty="0"/>
              <a:t> </a:t>
            </a:r>
            <a:r>
              <a:rPr dirty="0"/>
              <a:t>этому</a:t>
            </a:r>
            <a:r>
              <a:rPr spc="-90" dirty="0"/>
              <a:t> </a:t>
            </a:r>
            <a:r>
              <a:rPr spc="-10" dirty="0"/>
              <a:t>научиться».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pc="-10" dirty="0"/>
          </a:p>
          <a:p>
            <a:pPr marL="299085">
              <a:lnSpc>
                <a:spcPct val="100000"/>
              </a:lnSpc>
            </a:pPr>
            <a:r>
              <a:rPr spc="-25" dirty="0"/>
              <a:t>Венгер</a:t>
            </a:r>
            <a:r>
              <a:rPr spc="-80" dirty="0"/>
              <a:t> </a:t>
            </a:r>
            <a:r>
              <a:rPr spc="-20" dirty="0"/>
              <a:t>Л.А.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6696" y="1051560"/>
            <a:ext cx="3386328" cy="3663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2901" y="1066241"/>
            <a:ext cx="3369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" dirty="0">
                <a:solidFill>
                  <a:srgbClr val="FF0000"/>
                </a:solidFill>
              </a:rPr>
              <a:t>Рекомендации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38045" y="1977008"/>
            <a:ext cx="5749290" cy="2578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0050" marR="402590" algn="ctr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solidFill>
                  <a:srgbClr val="1285C3"/>
                </a:solidFill>
                <a:latin typeface="Corbel"/>
                <a:cs typeface="Corbel"/>
              </a:rPr>
              <a:t>Приводить</a:t>
            </a:r>
            <a:r>
              <a:rPr sz="2800" b="1" spc="-9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60" dirty="0">
                <a:solidFill>
                  <a:srgbClr val="1285C3"/>
                </a:solidFill>
                <a:latin typeface="Corbel"/>
                <a:cs typeface="Corbel"/>
              </a:rPr>
              <a:t>детей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нужно</a:t>
            </a:r>
            <a:r>
              <a:rPr sz="28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к</a:t>
            </a:r>
            <a:r>
              <a:rPr sz="2800" b="1" spc="-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16.40 </a:t>
            </a:r>
            <a:r>
              <a:rPr sz="2800" b="1" spc="-20" dirty="0">
                <a:solidFill>
                  <a:srgbClr val="1285C3"/>
                </a:solidFill>
                <a:latin typeface="Corbel"/>
                <a:cs typeface="Corbel"/>
              </a:rPr>
              <a:t>Вторая</a:t>
            </a:r>
            <a:r>
              <a:rPr sz="2800" b="1" spc="-1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обувь</a:t>
            </a:r>
            <a:r>
              <a:rPr sz="2800" b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35" dirty="0">
                <a:solidFill>
                  <a:srgbClr val="1285C3"/>
                </a:solidFill>
                <a:latin typeface="Corbel"/>
                <a:cs typeface="Corbel"/>
              </a:rPr>
              <a:t>обязательна</a:t>
            </a:r>
            <a:r>
              <a:rPr sz="28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50" dirty="0">
                <a:solidFill>
                  <a:srgbClr val="1285C3"/>
                </a:solidFill>
                <a:latin typeface="Corbel"/>
                <a:cs typeface="Corbel"/>
              </a:rPr>
              <a:t>!</a:t>
            </a:r>
            <a:endParaRPr sz="2800" dirty="0">
              <a:latin typeface="Corbel"/>
              <a:cs typeface="Corbel"/>
            </a:endParaRPr>
          </a:p>
          <a:p>
            <a:pPr marR="1270" algn="ctr">
              <a:lnSpc>
                <a:spcPct val="100000"/>
              </a:lnSpc>
            </a:pPr>
            <a:r>
              <a:rPr sz="2800" b="1" spc="-20" dirty="0">
                <a:solidFill>
                  <a:srgbClr val="1285C3"/>
                </a:solidFill>
                <a:latin typeface="Corbel"/>
                <a:cs typeface="Corbel"/>
              </a:rPr>
              <a:t>Встречать</a:t>
            </a:r>
            <a:r>
              <a:rPr sz="28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без</a:t>
            </a:r>
            <a:r>
              <a:rPr sz="2800" b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опозданий!</a:t>
            </a:r>
            <a:endParaRPr sz="28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  <a:spcBef>
                <a:spcPts val="3304"/>
              </a:spcBef>
            </a:pP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Следите</a:t>
            </a:r>
            <a:r>
              <a:rPr sz="2800" b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за</a:t>
            </a:r>
            <a:r>
              <a:rPr sz="2800" b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20" dirty="0">
                <a:solidFill>
                  <a:srgbClr val="1285C3"/>
                </a:solidFill>
                <a:latin typeface="Corbel"/>
                <a:cs typeface="Corbel"/>
              </a:rPr>
              <a:t>информацией</a:t>
            </a:r>
            <a:r>
              <a:rPr sz="2800" b="1" spc="-114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на</a:t>
            </a:r>
            <a:r>
              <a:rPr sz="2800" b="1" spc="-4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сайте!!!</a:t>
            </a:r>
            <a:endParaRPr sz="2800" dirty="0">
              <a:latin typeface="Corbel"/>
              <a:cs typeface="Corbel"/>
            </a:endParaRPr>
          </a:p>
          <a:p>
            <a:pPr algn="ctr">
              <a:lnSpc>
                <a:spcPct val="100000"/>
              </a:lnSpc>
            </a:pPr>
            <a:r>
              <a:rPr sz="2800" b="1" dirty="0">
                <a:solidFill>
                  <a:srgbClr val="1285C3"/>
                </a:solidFill>
                <a:latin typeface="Corbel"/>
                <a:cs typeface="Corbel"/>
              </a:rPr>
              <a:t>-</a:t>
            </a:r>
            <a:r>
              <a:rPr sz="28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55" dirty="0">
                <a:solidFill>
                  <a:srgbClr val="1285C3"/>
                </a:solidFill>
                <a:latin typeface="Corbel"/>
                <a:cs typeface="Corbel"/>
              </a:rPr>
              <a:t>Школа</a:t>
            </a:r>
            <a:r>
              <a:rPr sz="28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развития</a:t>
            </a:r>
            <a:r>
              <a:rPr sz="2800" b="1" spc="-10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2800" b="1" spc="-10" dirty="0">
                <a:solidFill>
                  <a:srgbClr val="1285C3"/>
                </a:solidFill>
                <a:latin typeface="Corbel"/>
                <a:cs typeface="Corbel"/>
              </a:rPr>
              <a:t>«Созвездие»</a:t>
            </a:r>
            <a:endParaRPr sz="28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885" marR="170815" indent="-645160">
              <a:lnSpc>
                <a:spcPct val="100000"/>
              </a:lnSpc>
              <a:spcBef>
                <a:spcPts val="100"/>
              </a:spcBef>
            </a:pPr>
            <a:r>
              <a:rPr sz="3600" i="1" dirty="0">
                <a:latin typeface="Corbel"/>
                <a:cs typeface="Corbel"/>
              </a:rPr>
              <a:t>Цель</a:t>
            </a:r>
            <a:r>
              <a:rPr sz="3600" i="1" spc="-90" dirty="0">
                <a:latin typeface="Corbel"/>
                <a:cs typeface="Corbel"/>
              </a:rPr>
              <a:t> </a:t>
            </a:r>
            <a:r>
              <a:rPr sz="3600" i="1" spc="-10" dirty="0">
                <a:latin typeface="Corbel"/>
                <a:cs typeface="Corbel"/>
              </a:rPr>
              <a:t>функционирования</a:t>
            </a:r>
            <a:r>
              <a:rPr sz="3600" i="1" spc="-100" dirty="0">
                <a:latin typeface="Corbel"/>
                <a:cs typeface="Corbel"/>
              </a:rPr>
              <a:t> </a:t>
            </a:r>
            <a:r>
              <a:rPr sz="3600" i="1" spc="-10" dirty="0">
                <a:latin typeface="Corbel"/>
                <a:cs typeface="Corbel"/>
              </a:rPr>
              <a:t>школы </a:t>
            </a:r>
            <a:r>
              <a:rPr sz="3600" i="1" dirty="0">
                <a:latin typeface="Corbel"/>
                <a:cs typeface="Corbel"/>
              </a:rPr>
              <a:t>развития</a:t>
            </a:r>
            <a:r>
              <a:rPr sz="3600" i="1" spc="-105" dirty="0">
                <a:latin typeface="Corbel"/>
                <a:cs typeface="Corbel"/>
              </a:rPr>
              <a:t> </a:t>
            </a:r>
            <a:r>
              <a:rPr sz="3600" i="1" spc="-10" dirty="0">
                <a:latin typeface="Corbel"/>
                <a:cs typeface="Corbel"/>
              </a:rPr>
              <a:t>«СОЗВЕЗДИЕ»:</a:t>
            </a:r>
            <a:endParaRPr sz="3600">
              <a:latin typeface="Corbel"/>
              <a:cs typeface="Corbel"/>
            </a:endParaRPr>
          </a:p>
          <a:p>
            <a:pPr marL="1677035" marR="5080" indent="-1000125">
              <a:lnSpc>
                <a:spcPct val="100000"/>
              </a:lnSpc>
            </a:pPr>
            <a:r>
              <a:rPr sz="3600" i="1" dirty="0">
                <a:solidFill>
                  <a:srgbClr val="1285C3"/>
                </a:solidFill>
                <a:latin typeface="Corbel"/>
                <a:cs typeface="Corbel"/>
              </a:rPr>
              <a:t>разностороннее</a:t>
            </a:r>
            <a:r>
              <a:rPr sz="3600" i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600" i="1" dirty="0">
                <a:solidFill>
                  <a:srgbClr val="1285C3"/>
                </a:solidFill>
                <a:latin typeface="Corbel"/>
                <a:cs typeface="Corbel"/>
              </a:rPr>
              <a:t>развитие</a:t>
            </a:r>
            <a:r>
              <a:rPr sz="3600" i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600" i="1" spc="-10" dirty="0">
                <a:solidFill>
                  <a:srgbClr val="1285C3"/>
                </a:solidFill>
                <a:latin typeface="Corbel"/>
                <a:cs typeface="Corbel"/>
              </a:rPr>
              <a:t>детей дошкольного</a:t>
            </a:r>
            <a:r>
              <a:rPr sz="3600" i="1" spc="-1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600" i="1" spc="-10" dirty="0">
                <a:solidFill>
                  <a:srgbClr val="1285C3"/>
                </a:solidFill>
                <a:latin typeface="Corbel"/>
                <a:cs typeface="Corbel"/>
              </a:rPr>
              <a:t>возраста.</a:t>
            </a:r>
            <a:endParaRPr sz="36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0805" y="2396744"/>
            <a:ext cx="709422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i="1" spc="-10" dirty="0">
                <a:latin typeface="Corbel"/>
                <a:cs typeface="Corbel"/>
              </a:rPr>
              <a:t>Задачи:</a:t>
            </a:r>
            <a:endParaRPr sz="32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  <a:tabLst>
                <a:tab pos="3288029" algn="l"/>
              </a:tabLst>
            </a:pP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1.Формирование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	готовности</a:t>
            </a:r>
            <a:r>
              <a:rPr sz="3200" b="1" i="1" spc="-17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20" dirty="0">
                <a:solidFill>
                  <a:srgbClr val="1285C3"/>
                </a:solidFill>
                <a:latin typeface="Corbel"/>
                <a:cs typeface="Corbel"/>
              </a:rPr>
              <a:t>ребенка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к</a:t>
            </a:r>
            <a:r>
              <a:rPr sz="3200" b="1" i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систематическому</a:t>
            </a:r>
            <a:r>
              <a:rPr sz="3200" b="1" i="1" spc="-2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обучению.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0805" y="3860038"/>
            <a:ext cx="58915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18510" algn="l"/>
              </a:tabLst>
            </a:pP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2.Обеспечение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	</a:t>
            </a:r>
            <a:r>
              <a:rPr sz="3200" b="1" i="1" spc="-25" dirty="0">
                <a:solidFill>
                  <a:srgbClr val="1285C3"/>
                </a:solidFill>
                <a:latin typeface="Corbel"/>
                <a:cs typeface="Corbel"/>
              </a:rPr>
              <a:t>возможности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70495" y="3860038"/>
            <a:ext cx="14763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единого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0805" y="4347413"/>
            <a:ext cx="767524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старта</a:t>
            </a:r>
            <a:r>
              <a:rPr sz="3200" b="1" i="1" spc="-9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будущих</a:t>
            </a:r>
            <a:r>
              <a:rPr sz="3200" b="1" i="1" spc="-4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первоклассников.</a:t>
            </a:r>
            <a:endParaRPr sz="32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2531745" algn="l"/>
                <a:tab pos="5099050" algn="l"/>
                <a:tab pos="7030084" algn="l"/>
              </a:tabLst>
            </a:pP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3.Создание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	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«ситуации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	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успеха»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	</a:t>
            </a:r>
            <a:r>
              <a:rPr sz="3200" b="1" i="1" spc="-65" dirty="0">
                <a:solidFill>
                  <a:srgbClr val="1285C3"/>
                </a:solidFill>
                <a:latin typeface="Corbel"/>
                <a:cs typeface="Corbel"/>
              </a:rPr>
              <a:t>для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ребёнка</a:t>
            </a:r>
            <a:r>
              <a:rPr sz="3200" b="1" i="1" spc="-114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шестилетнего</a:t>
            </a:r>
            <a:r>
              <a:rPr sz="3200" b="1" i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возраста.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6432" y="1066241"/>
            <a:ext cx="52832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1" spc="-10" dirty="0">
                <a:latin typeface="Corbel"/>
                <a:cs typeface="Corbel"/>
              </a:rPr>
              <a:t>Подходы</a:t>
            </a:r>
            <a:r>
              <a:rPr i="1" spc="-120" dirty="0">
                <a:latin typeface="Corbel"/>
                <a:cs typeface="Corbel"/>
              </a:rPr>
              <a:t> </a:t>
            </a:r>
            <a:r>
              <a:rPr i="1" dirty="0">
                <a:latin typeface="Corbel"/>
                <a:cs typeface="Corbel"/>
              </a:rPr>
              <a:t>и</a:t>
            </a:r>
            <a:r>
              <a:rPr i="1" spc="-100" dirty="0">
                <a:latin typeface="Corbel"/>
                <a:cs typeface="Corbel"/>
              </a:rPr>
              <a:t> </a:t>
            </a:r>
            <a:r>
              <a:rPr i="1" spc="-10" dirty="0">
                <a:latin typeface="Corbel"/>
                <a:cs typeface="Corbel"/>
              </a:rPr>
              <a:t>технологии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3548" y="2039493"/>
            <a:ext cx="6608445" cy="294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7740" marR="984250" indent="-1270" algn="ctr">
              <a:lnSpc>
                <a:spcPct val="100000"/>
              </a:lnSpc>
              <a:spcBef>
                <a:spcPts val="105"/>
              </a:spcBef>
            </a:pPr>
            <a:r>
              <a:rPr sz="3200" b="1" i="1" spc="-20" dirty="0">
                <a:solidFill>
                  <a:srgbClr val="1285C3"/>
                </a:solidFill>
                <a:latin typeface="Corbel"/>
                <a:cs typeface="Corbel"/>
              </a:rPr>
              <a:t>Комплексный</a:t>
            </a:r>
            <a:r>
              <a:rPr sz="3200" b="1" i="1" spc="-9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подход </a:t>
            </a:r>
            <a:r>
              <a:rPr sz="3200" b="1" i="1" spc="-20" dirty="0">
                <a:solidFill>
                  <a:srgbClr val="1285C3"/>
                </a:solidFill>
                <a:latin typeface="Corbel"/>
                <a:cs typeface="Corbel"/>
              </a:rPr>
              <a:t>Деятельностный</a:t>
            </a:r>
            <a:r>
              <a:rPr sz="3200" b="1" i="1" spc="-5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подход</a:t>
            </a:r>
            <a:endParaRPr sz="3200">
              <a:latin typeface="Corbel"/>
              <a:cs typeface="Corbel"/>
            </a:endParaRPr>
          </a:p>
          <a:p>
            <a:pPr marL="12700" marR="5080" algn="ctr">
              <a:lnSpc>
                <a:spcPct val="100000"/>
              </a:lnSpc>
              <a:spcBef>
                <a:spcPts val="3779"/>
              </a:spcBef>
            </a:pPr>
            <a:r>
              <a:rPr sz="3200" b="1" i="1" spc="-35" dirty="0">
                <a:solidFill>
                  <a:srgbClr val="1285C3"/>
                </a:solidFill>
                <a:latin typeface="Corbel"/>
                <a:cs typeface="Corbel"/>
              </a:rPr>
              <a:t>Технологии</a:t>
            </a:r>
            <a:r>
              <a:rPr sz="3200" b="1" i="1" spc="-1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развивающего</a:t>
            </a:r>
            <a:r>
              <a:rPr sz="3200" b="1" i="1" spc="-114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обучения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Игровые</a:t>
            </a:r>
            <a:r>
              <a:rPr sz="3200" b="1" i="1" spc="-7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технологии Здоровьесберегающие</a:t>
            </a:r>
            <a:r>
              <a:rPr sz="3200" b="1" i="1" spc="-1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технологии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2510" rIns="0" bIns="0" rtlCol="0">
            <a:spAutoFit/>
          </a:bodyPr>
          <a:lstStyle/>
          <a:p>
            <a:pPr marL="1790064">
              <a:lnSpc>
                <a:spcPct val="100000"/>
              </a:lnSpc>
              <a:spcBef>
                <a:spcPts val="95"/>
              </a:spcBef>
            </a:pPr>
            <a:r>
              <a:rPr i="1" spc="-25" dirty="0">
                <a:latin typeface="Corbel"/>
                <a:cs typeface="Corbel"/>
              </a:rPr>
              <a:t>Предметные</a:t>
            </a:r>
            <a:r>
              <a:rPr i="1" spc="-125" dirty="0">
                <a:latin typeface="Corbel"/>
                <a:cs typeface="Corbel"/>
              </a:rPr>
              <a:t> </a:t>
            </a:r>
            <a:r>
              <a:rPr i="1" spc="-20" dirty="0">
                <a:latin typeface="Corbel"/>
                <a:cs typeface="Corbel"/>
              </a:rPr>
              <a:t>линии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13202" y="2429382"/>
            <a:ext cx="457454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8450" algn="l"/>
              </a:tabLst>
            </a:pPr>
            <a:r>
              <a:rPr sz="3200" b="1" i="1" spc="-30" dirty="0">
                <a:solidFill>
                  <a:srgbClr val="1285C3"/>
                </a:solidFill>
                <a:latin typeface="Corbel"/>
                <a:cs typeface="Corbel"/>
              </a:rPr>
              <a:t>Математика–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2</a:t>
            </a:r>
            <a:r>
              <a:rPr sz="3200" b="1" i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20" dirty="0">
                <a:solidFill>
                  <a:srgbClr val="1285C3"/>
                </a:solidFill>
                <a:latin typeface="Corbel"/>
                <a:cs typeface="Corbel"/>
              </a:rPr>
              <a:t>часа</a:t>
            </a:r>
            <a:endParaRPr sz="32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buFont typeface="Arial MT"/>
              <a:buChar char="•"/>
              <a:tabLst>
                <a:tab pos="298450" algn="l"/>
              </a:tabLst>
            </a:pPr>
            <a:r>
              <a:rPr sz="3200" b="1" i="1" spc="-114" dirty="0">
                <a:solidFill>
                  <a:srgbClr val="1285C3"/>
                </a:solidFill>
                <a:latin typeface="Corbel"/>
                <a:cs typeface="Corbel"/>
              </a:rPr>
              <a:t>АБВГДейка–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3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20" dirty="0">
                <a:solidFill>
                  <a:srgbClr val="1285C3"/>
                </a:solidFill>
                <a:latin typeface="Corbel"/>
                <a:cs typeface="Corbel"/>
              </a:rPr>
              <a:t>часа</a:t>
            </a:r>
            <a:endParaRPr sz="32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buFont typeface="Arial MT"/>
              <a:buChar char="•"/>
              <a:tabLst>
                <a:tab pos="298450" algn="l"/>
              </a:tabLst>
            </a:pPr>
            <a:r>
              <a:rPr sz="3200" b="1" i="1" spc="-45" dirty="0">
                <a:solidFill>
                  <a:srgbClr val="1285C3"/>
                </a:solidFill>
                <a:latin typeface="Corbel"/>
                <a:cs typeface="Corbel"/>
              </a:rPr>
              <a:t>Умелые</a:t>
            </a:r>
            <a:r>
              <a:rPr sz="3200" b="1" i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ручки</a:t>
            </a:r>
            <a:r>
              <a:rPr sz="3200" b="1" i="1" spc="-3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i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1</a:t>
            </a:r>
            <a:r>
              <a:rPr sz="3200" b="1" i="1" spc="-5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25" dirty="0">
                <a:solidFill>
                  <a:srgbClr val="1285C3"/>
                </a:solidFill>
                <a:latin typeface="Corbel"/>
                <a:cs typeface="Corbel"/>
              </a:rPr>
              <a:t>час</a:t>
            </a:r>
            <a:endParaRPr sz="3200">
              <a:latin typeface="Corbel"/>
              <a:cs typeface="Corbel"/>
            </a:endParaRPr>
          </a:p>
          <a:p>
            <a:pPr marL="372110" indent="-359410">
              <a:lnSpc>
                <a:spcPct val="100000"/>
              </a:lnSpc>
              <a:buFont typeface="Arial MT"/>
              <a:buChar char="•"/>
              <a:tabLst>
                <a:tab pos="372110" algn="l"/>
              </a:tabLst>
            </a:pP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Я</a:t>
            </a:r>
            <a:r>
              <a:rPr sz="3200" b="1" i="1" spc="-5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познаю</a:t>
            </a:r>
            <a:r>
              <a:rPr sz="3200" b="1" i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мир</a:t>
            </a:r>
            <a:r>
              <a:rPr sz="3200" b="1" i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i="1" spc="-1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1</a:t>
            </a:r>
            <a:r>
              <a:rPr sz="3200" b="1" i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25" dirty="0">
                <a:solidFill>
                  <a:srgbClr val="1285C3"/>
                </a:solidFill>
                <a:latin typeface="Corbel"/>
                <a:cs typeface="Corbel"/>
              </a:rPr>
              <a:t>час</a:t>
            </a:r>
            <a:endParaRPr sz="32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buFont typeface="Arial MT"/>
              <a:buChar char="•"/>
              <a:tabLst>
                <a:tab pos="298450" algn="l"/>
              </a:tabLst>
            </a:pP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Английский</a:t>
            </a:r>
            <a:r>
              <a:rPr sz="3200" b="1" i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10" dirty="0">
                <a:solidFill>
                  <a:srgbClr val="1285C3"/>
                </a:solidFill>
                <a:latin typeface="Corbel"/>
                <a:cs typeface="Corbel"/>
              </a:rPr>
              <a:t>язык–</a:t>
            </a:r>
            <a:r>
              <a:rPr sz="3200" b="1" i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dirty="0">
                <a:solidFill>
                  <a:srgbClr val="1285C3"/>
                </a:solidFill>
                <a:latin typeface="Corbel"/>
                <a:cs typeface="Corbel"/>
              </a:rPr>
              <a:t>1</a:t>
            </a:r>
            <a:r>
              <a:rPr sz="3200" b="1" i="1" spc="-11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i="1" spc="-25" dirty="0">
                <a:solidFill>
                  <a:srgbClr val="1285C3"/>
                </a:solidFill>
                <a:latin typeface="Corbel"/>
                <a:cs typeface="Corbel"/>
              </a:rPr>
              <a:t>час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8660" rIns="0" bIns="0" rtlCol="0">
            <a:spAutoFit/>
          </a:bodyPr>
          <a:lstStyle/>
          <a:p>
            <a:pPr marL="1762760">
              <a:lnSpc>
                <a:spcPct val="100000"/>
              </a:lnSpc>
              <a:spcBef>
                <a:spcPts val="100"/>
              </a:spcBef>
            </a:pPr>
            <a:r>
              <a:rPr sz="6000" b="0" spc="-25" dirty="0">
                <a:latin typeface="Corbel"/>
                <a:cs typeface="Corbel"/>
              </a:rPr>
              <a:t>Математика</a:t>
            </a:r>
            <a:endParaRPr sz="6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2597" y="4853762"/>
            <a:ext cx="6275070" cy="15748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7790" marR="313055" indent="-85725">
              <a:lnSpc>
                <a:spcPct val="100000"/>
              </a:lnSpc>
              <a:spcBef>
                <a:spcPts val="105"/>
              </a:spcBef>
            </a:pPr>
            <a:r>
              <a:rPr sz="3200" b="1" spc="-50" dirty="0">
                <a:solidFill>
                  <a:srgbClr val="1285C3"/>
                </a:solidFill>
                <a:latin typeface="Corbel"/>
                <a:cs typeface="Corbel"/>
              </a:rPr>
              <a:t>Цель</a:t>
            </a:r>
            <a:r>
              <a:rPr sz="3200" b="1" spc="-10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spc="-7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развитие</a:t>
            </a:r>
            <a:r>
              <a:rPr sz="3200" b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35" dirty="0">
                <a:solidFill>
                  <a:srgbClr val="1285C3"/>
                </a:solidFill>
                <a:latin typeface="Corbel"/>
                <a:cs typeface="Corbel"/>
              </a:rPr>
              <a:t>познавательных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способностей</a:t>
            </a:r>
            <a:r>
              <a:rPr sz="3200" b="1" spc="-12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ребёнка</a:t>
            </a:r>
            <a:endParaRPr sz="3200">
              <a:latin typeface="Corbel"/>
              <a:cs typeface="Corbel"/>
            </a:endParaRPr>
          </a:p>
          <a:p>
            <a:pPr marL="1116330" marR="5080" indent="-747395">
              <a:lnSpc>
                <a:spcPct val="100000"/>
              </a:lnSpc>
              <a:spcBef>
                <a:spcPts val="190"/>
              </a:spcBef>
            </a:pPr>
            <a:r>
              <a:rPr sz="1800" b="1" spc="-10" dirty="0">
                <a:solidFill>
                  <a:srgbClr val="1285C3"/>
                </a:solidFill>
                <a:latin typeface="Corbel"/>
                <a:cs typeface="Corbel"/>
              </a:rPr>
              <a:t>(развитие</a:t>
            </a:r>
            <a:r>
              <a:rPr sz="1800" b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dirty="0">
                <a:solidFill>
                  <a:srgbClr val="1285C3"/>
                </a:solidFill>
                <a:latin typeface="Corbel"/>
                <a:cs typeface="Corbel"/>
              </a:rPr>
              <a:t>способности </a:t>
            </a:r>
            <a:r>
              <a:rPr sz="1800" b="1" spc="-10" dirty="0">
                <a:solidFill>
                  <a:srgbClr val="1285C3"/>
                </a:solidFill>
                <a:latin typeface="Corbel"/>
                <a:cs typeface="Corbel"/>
              </a:rPr>
              <a:t>познавать</a:t>
            </a:r>
            <a:r>
              <a:rPr sz="1800" b="1" spc="-4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1285C3"/>
                </a:solidFill>
                <a:latin typeface="Corbel"/>
                <a:cs typeface="Corbel"/>
              </a:rPr>
              <a:t>окружающий</a:t>
            </a:r>
            <a:r>
              <a:rPr sz="18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dirty="0">
                <a:solidFill>
                  <a:srgbClr val="1285C3"/>
                </a:solidFill>
                <a:latin typeface="Corbel"/>
                <a:cs typeface="Corbel"/>
              </a:rPr>
              <a:t>мир</a:t>
            </a:r>
            <a:r>
              <a:rPr sz="1800" b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1285C3"/>
                </a:solidFill>
                <a:latin typeface="Corbel"/>
                <a:cs typeface="Corbel"/>
              </a:rPr>
              <a:t>через </a:t>
            </a:r>
            <a:r>
              <a:rPr sz="1800" b="1" spc="-20" dirty="0">
                <a:solidFill>
                  <a:srgbClr val="1285C3"/>
                </a:solidFill>
                <a:latin typeface="Corbel"/>
                <a:cs typeface="Corbel"/>
              </a:rPr>
              <a:t>математические</a:t>
            </a:r>
            <a:r>
              <a:rPr sz="1800" b="1" spc="-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1285C3"/>
                </a:solidFill>
                <a:latin typeface="Corbel"/>
                <a:cs typeface="Corbel"/>
              </a:rPr>
              <a:t>категории,</a:t>
            </a:r>
            <a:r>
              <a:rPr sz="1800" b="1" spc="-5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spc="-20" dirty="0">
                <a:solidFill>
                  <a:srgbClr val="1285C3"/>
                </a:solidFill>
                <a:latin typeface="Corbel"/>
                <a:cs typeface="Corbel"/>
              </a:rPr>
              <a:t>счёт</a:t>
            </a:r>
            <a:r>
              <a:rPr sz="1800" b="1" spc="-1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dirty="0">
                <a:solidFill>
                  <a:srgbClr val="1285C3"/>
                </a:solidFill>
                <a:latin typeface="Corbel"/>
                <a:cs typeface="Corbel"/>
              </a:rPr>
              <a:t>и</a:t>
            </a:r>
            <a:r>
              <a:rPr sz="1800" b="1" spc="-4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800" b="1" spc="-10" dirty="0">
                <a:solidFill>
                  <a:srgbClr val="1285C3"/>
                </a:solidFill>
                <a:latin typeface="Corbel"/>
                <a:cs typeface="Corbel"/>
              </a:rPr>
              <a:t>измерение)</a:t>
            </a:r>
            <a:endParaRPr sz="18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304" y="1493519"/>
            <a:ext cx="5026152" cy="33497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1664">
              <a:lnSpc>
                <a:spcPct val="100000"/>
              </a:lnSpc>
              <a:spcBef>
                <a:spcPts val="100"/>
              </a:spcBef>
            </a:pPr>
            <a:r>
              <a:rPr sz="6000" b="0" spc="-75" dirty="0">
                <a:latin typeface="Corbel"/>
                <a:cs typeface="Corbel"/>
              </a:rPr>
              <a:t>АБВГДейка</a:t>
            </a:r>
            <a:endParaRPr sz="6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2069" y="4781753"/>
            <a:ext cx="6967855" cy="1514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02260">
              <a:lnSpc>
                <a:spcPct val="100000"/>
              </a:lnSpc>
              <a:spcBef>
                <a:spcPts val="105"/>
              </a:spcBef>
            </a:pPr>
            <a:r>
              <a:rPr sz="3200" b="1" spc="-40" dirty="0">
                <a:solidFill>
                  <a:srgbClr val="1285C3"/>
                </a:solidFill>
                <a:latin typeface="Corbel"/>
                <a:cs typeface="Corbel"/>
              </a:rPr>
              <a:t>Цель</a:t>
            </a:r>
            <a:r>
              <a:rPr sz="3200" b="1" spc="-13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spc="-30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развитие</a:t>
            </a:r>
            <a:r>
              <a:rPr sz="3200" b="1" spc="-8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речевого</a:t>
            </a:r>
            <a:r>
              <a:rPr sz="32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мышления ребёнка</a:t>
            </a:r>
            <a:endParaRPr sz="3200">
              <a:latin typeface="Corbel"/>
              <a:cs typeface="Corbel"/>
            </a:endParaRPr>
          </a:p>
          <a:p>
            <a:pPr marL="12700" marR="5080">
              <a:lnSpc>
                <a:spcPct val="100000"/>
              </a:lnSpc>
              <a:spcBef>
                <a:spcPts val="200"/>
              </a:spcBef>
            </a:pP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(</a:t>
            </a:r>
            <a:r>
              <a:rPr sz="1600" b="1" spc="-5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развитие</a:t>
            </a:r>
            <a:r>
              <a:rPr sz="1600" b="1" spc="-10" dirty="0">
                <a:solidFill>
                  <a:srgbClr val="1285C3"/>
                </a:solidFill>
                <a:latin typeface="Corbel"/>
                <a:cs typeface="Corbel"/>
              </a:rPr>
              <a:t> речевых</a:t>
            </a:r>
            <a:r>
              <a:rPr sz="1600" b="1" spc="-4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умений</a:t>
            </a:r>
            <a:r>
              <a:rPr sz="1600" b="1" spc="-20" dirty="0">
                <a:solidFill>
                  <a:srgbClr val="1285C3"/>
                </a:solidFill>
                <a:latin typeface="Corbel"/>
                <a:cs typeface="Corbel"/>
              </a:rPr>
              <a:t> ребёнка:</a:t>
            </a:r>
            <a:r>
              <a:rPr sz="1600" b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10" dirty="0">
                <a:solidFill>
                  <a:srgbClr val="1285C3"/>
                </a:solidFill>
                <a:latin typeface="Corbel"/>
                <a:cs typeface="Corbel"/>
              </a:rPr>
              <a:t>слышать</a:t>
            </a:r>
            <a:r>
              <a:rPr sz="1600" b="1" spc="-6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слово,</a:t>
            </a:r>
            <a:r>
              <a:rPr sz="1600" b="1" spc="-1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10" dirty="0">
                <a:solidFill>
                  <a:srgbClr val="1285C3"/>
                </a:solidFill>
                <a:latin typeface="Corbel"/>
                <a:cs typeface="Corbel"/>
              </a:rPr>
              <a:t>осознавать,</a:t>
            </a:r>
            <a:r>
              <a:rPr sz="1600" b="1" spc="-7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10" dirty="0">
                <a:solidFill>
                  <a:srgbClr val="1285C3"/>
                </a:solidFill>
                <a:latin typeface="Corbel"/>
                <a:cs typeface="Corbel"/>
              </a:rPr>
              <a:t>определять значение</a:t>
            </a:r>
            <a:r>
              <a:rPr sz="16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слова,</a:t>
            </a:r>
            <a:r>
              <a:rPr sz="1600" b="1" spc="-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20" dirty="0">
                <a:solidFill>
                  <a:srgbClr val="1285C3"/>
                </a:solidFill>
                <a:latin typeface="Corbel"/>
                <a:cs typeface="Corbel"/>
              </a:rPr>
              <a:t>описывать</a:t>
            </a:r>
            <a:r>
              <a:rPr sz="1600" b="1" spc="-8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и</a:t>
            </a:r>
            <a:r>
              <a:rPr sz="1600" b="1" spc="-1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20" dirty="0">
                <a:solidFill>
                  <a:srgbClr val="1285C3"/>
                </a:solidFill>
                <a:latin typeface="Corbel"/>
                <a:cs typeface="Corbel"/>
              </a:rPr>
              <a:t>познавать</a:t>
            </a:r>
            <a:r>
              <a:rPr sz="1600" b="1" spc="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20" dirty="0">
                <a:solidFill>
                  <a:srgbClr val="1285C3"/>
                </a:solidFill>
                <a:latin typeface="Corbel"/>
                <a:cs typeface="Corbel"/>
              </a:rPr>
              <a:t>окружающий</a:t>
            </a:r>
            <a:r>
              <a:rPr sz="1600" b="1" spc="-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dirty="0">
                <a:solidFill>
                  <a:srgbClr val="1285C3"/>
                </a:solidFill>
                <a:latin typeface="Corbel"/>
                <a:cs typeface="Corbel"/>
              </a:rPr>
              <a:t>мир</a:t>
            </a:r>
            <a:r>
              <a:rPr sz="1600" b="1" spc="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1600" b="1" spc="-10" dirty="0">
                <a:solidFill>
                  <a:srgbClr val="1285C3"/>
                </a:solidFill>
                <a:latin typeface="Corbel"/>
                <a:cs typeface="Corbel"/>
              </a:rPr>
              <a:t>словом)</a:t>
            </a:r>
            <a:endParaRPr sz="16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3583" y="1194816"/>
            <a:ext cx="6656832" cy="38008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761" rIns="0" bIns="0" rtlCol="0">
            <a:spAutoFit/>
          </a:bodyPr>
          <a:lstStyle/>
          <a:p>
            <a:pPr marL="1516380">
              <a:lnSpc>
                <a:spcPct val="100000"/>
              </a:lnSpc>
              <a:spcBef>
                <a:spcPts val="100"/>
              </a:spcBef>
            </a:pPr>
            <a:r>
              <a:rPr sz="6000" b="0" spc="-70" dirty="0">
                <a:latin typeface="Corbel"/>
                <a:cs typeface="Corbel"/>
              </a:rPr>
              <a:t>Умелые</a:t>
            </a:r>
            <a:r>
              <a:rPr sz="6000" b="0" spc="-185" dirty="0">
                <a:latin typeface="Corbel"/>
                <a:cs typeface="Corbel"/>
              </a:rPr>
              <a:t> </a:t>
            </a:r>
            <a:r>
              <a:rPr sz="6000" b="0" spc="-10" dirty="0">
                <a:latin typeface="Corbel"/>
                <a:cs typeface="Corbel"/>
              </a:rPr>
              <a:t>ручки</a:t>
            </a:r>
            <a:endParaRPr sz="6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66571" y="4209415"/>
            <a:ext cx="671385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spc="-35" dirty="0">
                <a:solidFill>
                  <a:srgbClr val="1285C3"/>
                </a:solidFill>
                <a:latin typeface="Corbel"/>
                <a:cs typeface="Corbel"/>
              </a:rPr>
              <a:t>Цель</a:t>
            </a:r>
            <a:r>
              <a:rPr sz="3200" b="1" spc="-1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spc="-114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развитие</a:t>
            </a:r>
            <a:r>
              <a:rPr sz="3200" b="1" spc="-8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40" dirty="0">
                <a:solidFill>
                  <a:srgbClr val="1285C3"/>
                </a:solidFill>
                <a:latin typeface="Corbel"/>
                <a:cs typeface="Corbel"/>
              </a:rPr>
              <a:t>мелкой</a:t>
            </a:r>
            <a:r>
              <a:rPr sz="3200" b="1" spc="-6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моторики,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практических</a:t>
            </a:r>
            <a:r>
              <a:rPr sz="3200" b="1" spc="-12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умений,</a:t>
            </a:r>
            <a:r>
              <a:rPr sz="3200" b="1" spc="-13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30" dirty="0">
                <a:solidFill>
                  <a:srgbClr val="1285C3"/>
                </a:solidFill>
                <a:latin typeface="Corbel"/>
                <a:cs typeface="Corbel"/>
              </a:rPr>
              <a:t>эстетического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восприятия</a:t>
            </a:r>
            <a:r>
              <a:rPr sz="3200" b="1" spc="-12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окружающего</a:t>
            </a:r>
            <a:r>
              <a:rPr sz="3200" b="1" spc="-10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20" dirty="0">
                <a:solidFill>
                  <a:srgbClr val="1285C3"/>
                </a:solidFill>
                <a:latin typeface="Corbel"/>
                <a:cs typeface="Corbel"/>
              </a:rPr>
              <a:t>мира</a:t>
            </a:r>
            <a:endParaRPr sz="32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2728" y="1859279"/>
            <a:ext cx="3325368" cy="22189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9055" y="1859279"/>
            <a:ext cx="3694176" cy="22189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6417" rIns="0" bIns="0" rtlCol="0">
            <a:spAutoFit/>
          </a:bodyPr>
          <a:lstStyle/>
          <a:p>
            <a:pPr marL="960755">
              <a:lnSpc>
                <a:spcPct val="100000"/>
              </a:lnSpc>
              <a:spcBef>
                <a:spcPts val="100"/>
              </a:spcBef>
            </a:pPr>
            <a:r>
              <a:rPr sz="6000" b="0" spc="-45" dirty="0">
                <a:latin typeface="Corbel"/>
                <a:cs typeface="Corbel"/>
              </a:rPr>
              <a:t>Английский</a:t>
            </a:r>
            <a:r>
              <a:rPr sz="6000" b="0" spc="-215" dirty="0">
                <a:latin typeface="Corbel"/>
                <a:cs typeface="Corbel"/>
              </a:rPr>
              <a:t> </a:t>
            </a:r>
            <a:r>
              <a:rPr sz="6000" b="0" spc="-20" dirty="0">
                <a:latin typeface="Corbel"/>
                <a:cs typeface="Corbel"/>
              </a:rPr>
              <a:t>язык</a:t>
            </a:r>
            <a:endParaRPr sz="6000">
              <a:latin typeface="Corbel"/>
              <a:cs typeface="Corbe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1159" y="4995164"/>
            <a:ext cx="838708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5545" marR="5080" indent="-2443480">
              <a:lnSpc>
                <a:spcPct val="100000"/>
              </a:lnSpc>
              <a:spcBef>
                <a:spcPts val="100"/>
              </a:spcBef>
            </a:pPr>
            <a:r>
              <a:rPr sz="3200" b="1" spc="-45" dirty="0">
                <a:solidFill>
                  <a:srgbClr val="1285C3"/>
                </a:solidFill>
                <a:latin typeface="Corbel"/>
                <a:cs typeface="Corbel"/>
              </a:rPr>
              <a:t>Цель</a:t>
            </a:r>
            <a:r>
              <a:rPr sz="3200" b="1" spc="-11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–</a:t>
            </a:r>
            <a:r>
              <a:rPr sz="3200" b="1" spc="-9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20" dirty="0">
                <a:solidFill>
                  <a:srgbClr val="1285C3"/>
                </a:solidFill>
                <a:latin typeface="Corbel"/>
                <a:cs typeface="Corbel"/>
              </a:rPr>
              <a:t>знакомство</a:t>
            </a:r>
            <a:r>
              <a:rPr sz="3200" b="1" spc="-4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с</a:t>
            </a:r>
            <a:r>
              <a:rPr sz="3200" b="1" spc="-7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dirty="0">
                <a:solidFill>
                  <a:srgbClr val="1285C3"/>
                </a:solidFill>
                <a:latin typeface="Corbel"/>
                <a:cs typeface="Corbel"/>
              </a:rPr>
              <a:t>базовыми</a:t>
            </a:r>
            <a:r>
              <a:rPr sz="3200" b="1" spc="-20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конструкциями </a:t>
            </a:r>
            <a:r>
              <a:rPr sz="3200" b="1" spc="-45" dirty="0">
                <a:solidFill>
                  <a:srgbClr val="1285C3"/>
                </a:solidFill>
                <a:latin typeface="Corbel"/>
                <a:cs typeface="Corbel"/>
              </a:rPr>
              <a:t>английского</a:t>
            </a:r>
            <a:r>
              <a:rPr sz="3200" b="1" spc="-105" dirty="0">
                <a:solidFill>
                  <a:srgbClr val="1285C3"/>
                </a:solidFill>
                <a:latin typeface="Corbel"/>
                <a:cs typeface="Corbel"/>
              </a:rPr>
              <a:t> </a:t>
            </a:r>
            <a:r>
              <a:rPr sz="3200" b="1" spc="-10" dirty="0">
                <a:solidFill>
                  <a:srgbClr val="1285C3"/>
                </a:solidFill>
                <a:latin typeface="Corbel"/>
                <a:cs typeface="Corbel"/>
              </a:rPr>
              <a:t>языка.</a:t>
            </a:r>
            <a:endParaRPr sz="3200">
              <a:latin typeface="Corbel"/>
              <a:cs typeface="Corbe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8648" y="1496567"/>
            <a:ext cx="3419855" cy="35021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488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 MT</vt:lpstr>
      <vt:lpstr>Calibri</vt:lpstr>
      <vt:lpstr>Corbel</vt:lpstr>
      <vt:lpstr>Office Theme</vt:lpstr>
      <vt:lpstr>Презентация PowerPoint</vt:lpstr>
      <vt:lpstr>«Быть готовым к школе – не значит уметь читать, писать и считать.</vt:lpstr>
      <vt:lpstr>Цель функционирования школы развития «СОЗВЕЗДИЕ»: разностороннее развитие детей дошкольного возраста.</vt:lpstr>
      <vt:lpstr>Подходы и технологии</vt:lpstr>
      <vt:lpstr>Предметные линии</vt:lpstr>
      <vt:lpstr>Математика</vt:lpstr>
      <vt:lpstr>АБВГДейка</vt:lpstr>
      <vt:lpstr>Умелые ручки</vt:lpstr>
      <vt:lpstr>Английский язык</vt:lpstr>
      <vt:lpstr>Я познаю мир</vt:lpstr>
      <vt:lpstr>Планируемые результаты</vt:lpstr>
      <vt:lpstr>Расписание занятий</vt:lpstr>
      <vt:lpstr>Наполняемость групп 15-20 человек</vt:lpstr>
      <vt:lpstr>Необходимые школьные принадлежности:</vt:lpstr>
      <vt:lpstr>Презентация PowerPoint</vt:lpstr>
      <vt:lpstr>Необходимые учебные пособия:</vt:lpstr>
      <vt:lpstr>Сроки обучения c 16 сентября по 23 апреля</vt:lpstr>
      <vt:lpstr>Организация подачи документов</vt:lpstr>
      <vt:lpstr>Презентация PowerPoint</vt:lpstr>
      <vt:lpstr>Рекомендации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Платные Услуги</cp:lastModifiedBy>
  <cp:revision>2</cp:revision>
  <dcterms:created xsi:type="dcterms:W3CDTF">2025-08-19T12:02:29Z</dcterms:created>
  <dcterms:modified xsi:type="dcterms:W3CDTF">2025-08-20T08:30:04Z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2025-08-19T00:00:00Z</vt:filetime>
  </property>
  <property fmtid="{D5CDD505-2E9C-101B-9397-08002B2CF9AE}" pid="5" name="Producer">
    <vt:lpwstr>Microsoft® PowerPoint® 2013</vt:lpwstr>
  </property>
</Properties>
</file>